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17"/>
  </p:notesMasterIdLst>
  <p:handoutMasterIdLst>
    <p:handoutMasterId r:id="rId18"/>
  </p:handoutMasterIdLst>
  <p:sldIdLst>
    <p:sldId id="256" r:id="rId2"/>
    <p:sldId id="530" r:id="rId3"/>
    <p:sldId id="531" r:id="rId4"/>
    <p:sldId id="532" r:id="rId5"/>
    <p:sldId id="494" r:id="rId6"/>
    <p:sldId id="536" r:id="rId7"/>
    <p:sldId id="537" r:id="rId8"/>
    <p:sldId id="538" r:id="rId9"/>
    <p:sldId id="482" r:id="rId10"/>
    <p:sldId id="403" r:id="rId11"/>
    <p:sldId id="534" r:id="rId12"/>
    <p:sldId id="535" r:id="rId13"/>
    <p:sldId id="388" r:id="rId14"/>
    <p:sldId id="502" r:id="rId15"/>
    <p:sldId id="533" r:id="rId16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3D17"/>
    <a:srgbClr val="355D7E"/>
    <a:srgbClr val="85FFBC"/>
    <a:srgbClr val="B45921"/>
    <a:srgbClr val="0088EE"/>
    <a:srgbClr val="F4ECE8"/>
    <a:srgbClr val="B95B22"/>
    <a:srgbClr val="B076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56" autoAdjust="0"/>
    <p:restoredTop sz="90772" autoAdjust="0"/>
  </p:normalViewPr>
  <p:slideViewPr>
    <p:cSldViewPr>
      <p:cViewPr>
        <p:scale>
          <a:sx n="75" d="100"/>
          <a:sy n="75" d="100"/>
        </p:scale>
        <p:origin x="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36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6D657-63B7-4477-A950-AA39CE7C2360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15678BE-B18E-45FB-9C4B-5B6A2BC7A257}">
      <dgm:prSet phldrT="[Текст]"/>
      <dgm:spPr/>
      <dgm:t>
        <a:bodyPr/>
        <a:lstStyle/>
        <a:p>
          <a:r>
            <a:rPr lang="ru-RU" dirty="0" smtClean="0"/>
            <a:t>Внутреннее согласование</a:t>
          </a:r>
          <a:endParaRPr lang="ru-RU" dirty="0"/>
        </a:p>
      </dgm:t>
    </dgm:pt>
    <dgm:pt modelId="{C40D15C4-D99B-4317-B1B1-A99B554F33D2}" type="parTrans" cxnId="{BBB7D669-8FF0-42C4-8431-04DBBB49F387}">
      <dgm:prSet/>
      <dgm:spPr/>
      <dgm:t>
        <a:bodyPr/>
        <a:lstStyle/>
        <a:p>
          <a:endParaRPr lang="ru-RU"/>
        </a:p>
      </dgm:t>
    </dgm:pt>
    <dgm:pt modelId="{84B03A42-33DD-4A4A-B223-BF8023799571}" type="sibTrans" cxnId="{BBB7D669-8FF0-42C4-8431-04DBBB49F387}">
      <dgm:prSet/>
      <dgm:spPr/>
      <dgm:t>
        <a:bodyPr/>
        <a:lstStyle/>
        <a:p>
          <a:endParaRPr lang="ru-RU"/>
        </a:p>
      </dgm:t>
    </dgm:pt>
    <dgm:pt modelId="{70F70FB1-65FD-48DE-819B-7DA154CFB9F9}">
      <dgm:prSet phldrT="[Текст]"/>
      <dgm:spPr/>
      <dgm:t>
        <a:bodyPr/>
        <a:lstStyle/>
        <a:p>
          <a:r>
            <a:rPr lang="ru-RU" dirty="0" smtClean="0"/>
            <a:t>Корректировка</a:t>
          </a:r>
          <a:endParaRPr lang="ru-RU" dirty="0"/>
        </a:p>
      </dgm:t>
    </dgm:pt>
    <dgm:pt modelId="{D830AA5D-C0B8-4748-A7CE-DF543DCD9B34}" type="parTrans" cxnId="{4E7A8B6D-3856-45C5-A8AD-B859CC52469C}">
      <dgm:prSet/>
      <dgm:spPr/>
      <dgm:t>
        <a:bodyPr/>
        <a:lstStyle/>
        <a:p>
          <a:endParaRPr lang="ru-RU"/>
        </a:p>
      </dgm:t>
    </dgm:pt>
    <dgm:pt modelId="{79A46CAC-5C52-46E3-8F72-B26B5330861F}" type="sibTrans" cxnId="{4E7A8B6D-3856-45C5-A8AD-B859CC52469C}">
      <dgm:prSet/>
      <dgm:spPr/>
      <dgm:t>
        <a:bodyPr/>
        <a:lstStyle/>
        <a:p>
          <a:endParaRPr lang="ru-RU"/>
        </a:p>
      </dgm:t>
    </dgm:pt>
    <dgm:pt modelId="{6A375669-26AC-488B-9848-1C3F729F843A}">
      <dgm:prSet phldrT="[Текст]"/>
      <dgm:spPr/>
      <dgm:t>
        <a:bodyPr/>
        <a:lstStyle/>
        <a:p>
          <a:r>
            <a:rPr lang="ru-RU" dirty="0" smtClean="0"/>
            <a:t>Внешнее согласование</a:t>
          </a:r>
          <a:endParaRPr lang="ru-RU" dirty="0"/>
        </a:p>
      </dgm:t>
    </dgm:pt>
    <dgm:pt modelId="{E96D65C5-632B-42C7-9C4C-8647643FF454}" type="parTrans" cxnId="{267DD099-F7BA-4336-8EB2-1798847E0B83}">
      <dgm:prSet/>
      <dgm:spPr/>
      <dgm:t>
        <a:bodyPr/>
        <a:lstStyle/>
        <a:p>
          <a:endParaRPr lang="ru-RU"/>
        </a:p>
      </dgm:t>
    </dgm:pt>
    <dgm:pt modelId="{B4AEB36D-F158-4757-8FE0-C6B0E3C5AA75}" type="sibTrans" cxnId="{267DD099-F7BA-4336-8EB2-1798847E0B83}">
      <dgm:prSet/>
      <dgm:spPr/>
      <dgm:t>
        <a:bodyPr/>
        <a:lstStyle/>
        <a:p>
          <a:endParaRPr lang="ru-RU"/>
        </a:p>
      </dgm:t>
    </dgm:pt>
    <dgm:pt modelId="{44321DD7-12E1-49CD-861A-0B11BB746A5D}">
      <dgm:prSet phldrT="[Текст]"/>
      <dgm:spPr/>
      <dgm:t>
        <a:bodyPr/>
        <a:lstStyle/>
        <a:p>
          <a:r>
            <a:rPr lang="ru-RU" dirty="0" smtClean="0"/>
            <a:t>Утверждение</a:t>
          </a:r>
          <a:endParaRPr lang="ru-RU" dirty="0"/>
        </a:p>
      </dgm:t>
    </dgm:pt>
    <dgm:pt modelId="{7F4D787E-41E8-4EBB-9B18-9D2E33B7968F}" type="parTrans" cxnId="{B5CA7EEC-C86F-48F7-899A-CBEB8B96A15B}">
      <dgm:prSet/>
      <dgm:spPr/>
      <dgm:t>
        <a:bodyPr/>
        <a:lstStyle/>
        <a:p>
          <a:endParaRPr lang="ru-RU"/>
        </a:p>
      </dgm:t>
    </dgm:pt>
    <dgm:pt modelId="{DCDC1879-14FD-40E2-B921-94EE332827EE}" type="sibTrans" cxnId="{B5CA7EEC-C86F-48F7-899A-CBEB8B96A15B}">
      <dgm:prSet/>
      <dgm:spPr/>
      <dgm:t>
        <a:bodyPr/>
        <a:lstStyle/>
        <a:p>
          <a:endParaRPr lang="ru-RU"/>
        </a:p>
      </dgm:t>
    </dgm:pt>
    <dgm:pt modelId="{0CD49801-B214-4FD0-BCB2-9DAC0E86D017}">
      <dgm:prSet phldrT="[Текст]"/>
      <dgm:spPr/>
      <dgm:t>
        <a:bodyPr/>
        <a:lstStyle/>
        <a:p>
          <a:r>
            <a:rPr lang="ru-RU" dirty="0" smtClean="0"/>
            <a:t>Оформление</a:t>
          </a:r>
          <a:endParaRPr lang="ru-RU" dirty="0"/>
        </a:p>
      </dgm:t>
    </dgm:pt>
    <dgm:pt modelId="{A3EB1EF7-9258-4B3E-B6AF-FD6CA8E1DCE3}" type="parTrans" cxnId="{27632C86-B164-46CA-BBAC-0C2F46F185F1}">
      <dgm:prSet/>
      <dgm:spPr/>
      <dgm:t>
        <a:bodyPr/>
        <a:lstStyle/>
        <a:p>
          <a:endParaRPr lang="ru-RU"/>
        </a:p>
      </dgm:t>
    </dgm:pt>
    <dgm:pt modelId="{E78528C4-CD06-41D1-9356-8C49E7D89CEC}" type="sibTrans" cxnId="{27632C86-B164-46CA-BBAC-0C2F46F185F1}">
      <dgm:prSet/>
      <dgm:spPr/>
      <dgm:t>
        <a:bodyPr/>
        <a:lstStyle/>
        <a:p>
          <a:endParaRPr lang="ru-RU"/>
        </a:p>
      </dgm:t>
    </dgm:pt>
    <dgm:pt modelId="{41732D97-87D1-4200-AC17-E31C2DA3734B}" type="pres">
      <dgm:prSet presAssocID="{E646D657-63B7-4477-A950-AA39CE7C236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38E068-5BFD-4512-B1EE-88053C686A05}" type="pres">
      <dgm:prSet presAssocID="{E646D657-63B7-4477-A950-AA39CE7C2360}" presName="dummyMaxCanvas" presStyleCnt="0">
        <dgm:presLayoutVars/>
      </dgm:prSet>
      <dgm:spPr/>
    </dgm:pt>
    <dgm:pt modelId="{27A316A4-A8DC-4E42-BDF0-E7BC6CB85976}" type="pres">
      <dgm:prSet presAssocID="{E646D657-63B7-4477-A950-AA39CE7C236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4D005-BD33-4921-8E7C-E9406065D574}" type="pres">
      <dgm:prSet presAssocID="{E646D657-63B7-4477-A950-AA39CE7C236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0FCD9-F294-49C5-8136-85367C4BC506}" type="pres">
      <dgm:prSet presAssocID="{E646D657-63B7-4477-A950-AA39CE7C236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5394E-EAF2-4D1D-9543-73F946841AC1}" type="pres">
      <dgm:prSet presAssocID="{E646D657-63B7-4477-A950-AA39CE7C236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68FCE-576C-46E2-9752-40BB94F082FA}" type="pres">
      <dgm:prSet presAssocID="{E646D657-63B7-4477-A950-AA39CE7C236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FAB7F-354A-40FB-8E18-080731188CEC}" type="pres">
      <dgm:prSet presAssocID="{E646D657-63B7-4477-A950-AA39CE7C236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4D713-2842-496F-934B-055125C91CAE}" type="pres">
      <dgm:prSet presAssocID="{E646D657-63B7-4477-A950-AA39CE7C236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19E24-0865-426E-B737-BC7064D48491}" type="pres">
      <dgm:prSet presAssocID="{E646D657-63B7-4477-A950-AA39CE7C236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0E5C2-0088-4107-8C21-D0EB4F05B8DE}" type="pres">
      <dgm:prSet presAssocID="{E646D657-63B7-4477-A950-AA39CE7C236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7685D-4C41-451E-BB4A-7771CB64FA24}" type="pres">
      <dgm:prSet presAssocID="{E646D657-63B7-4477-A950-AA39CE7C236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87BD2-CAEF-46AE-B9A2-88C4F9320CF3}" type="pres">
      <dgm:prSet presAssocID="{E646D657-63B7-4477-A950-AA39CE7C236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352B2-7A21-4605-A644-0655C5D4631A}" type="pres">
      <dgm:prSet presAssocID="{E646D657-63B7-4477-A950-AA39CE7C236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AB90F-4D9C-4668-8501-6F4444C1983C}" type="pres">
      <dgm:prSet presAssocID="{E646D657-63B7-4477-A950-AA39CE7C236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841B5-FEF1-4BC0-9DA2-71ADA3C16978}" type="pres">
      <dgm:prSet presAssocID="{E646D657-63B7-4477-A950-AA39CE7C236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7685DD-DEA6-44C1-9868-5BE054DBA4CA}" type="presOf" srcId="{0CD49801-B214-4FD0-BCB2-9DAC0E86D017}" destId="{31268FCE-576C-46E2-9752-40BB94F082FA}" srcOrd="0" destOrd="0" presId="urn:microsoft.com/office/officeart/2005/8/layout/vProcess5"/>
    <dgm:cxn modelId="{BBB7D669-8FF0-42C4-8431-04DBBB49F387}" srcId="{E646D657-63B7-4477-A950-AA39CE7C2360}" destId="{C15678BE-B18E-45FB-9C4B-5B6A2BC7A257}" srcOrd="0" destOrd="0" parTransId="{C40D15C4-D99B-4317-B1B1-A99B554F33D2}" sibTransId="{84B03A42-33DD-4A4A-B223-BF8023799571}"/>
    <dgm:cxn modelId="{8B84FD08-9FFB-473A-97E2-320B82DD5186}" type="presOf" srcId="{44321DD7-12E1-49CD-861A-0B11BB746A5D}" destId="{EB6AB90F-4D9C-4668-8501-6F4444C1983C}" srcOrd="1" destOrd="0" presId="urn:microsoft.com/office/officeart/2005/8/layout/vProcess5"/>
    <dgm:cxn modelId="{267DD099-F7BA-4336-8EB2-1798847E0B83}" srcId="{E646D657-63B7-4477-A950-AA39CE7C2360}" destId="{6A375669-26AC-488B-9848-1C3F729F843A}" srcOrd="2" destOrd="0" parTransId="{E96D65C5-632B-42C7-9C4C-8647643FF454}" sibTransId="{B4AEB36D-F158-4757-8FE0-C6B0E3C5AA75}"/>
    <dgm:cxn modelId="{A952F51C-539A-4EAE-BF87-F6392478E647}" type="presOf" srcId="{44321DD7-12E1-49CD-861A-0B11BB746A5D}" destId="{93C5394E-EAF2-4D1D-9543-73F946841AC1}" srcOrd="0" destOrd="0" presId="urn:microsoft.com/office/officeart/2005/8/layout/vProcess5"/>
    <dgm:cxn modelId="{4E7A8B6D-3856-45C5-A8AD-B859CC52469C}" srcId="{E646D657-63B7-4477-A950-AA39CE7C2360}" destId="{70F70FB1-65FD-48DE-819B-7DA154CFB9F9}" srcOrd="1" destOrd="0" parTransId="{D830AA5D-C0B8-4748-A7CE-DF543DCD9B34}" sibTransId="{79A46CAC-5C52-46E3-8F72-B26B5330861F}"/>
    <dgm:cxn modelId="{ADB54571-908F-47EE-8DB0-EB845D93AFD4}" type="presOf" srcId="{70F70FB1-65FD-48DE-819B-7DA154CFB9F9}" destId="{DF04D005-BD33-4921-8E7C-E9406065D574}" srcOrd="0" destOrd="0" presId="urn:microsoft.com/office/officeart/2005/8/layout/vProcess5"/>
    <dgm:cxn modelId="{2649FF15-B2F8-4AB9-A646-6DB7726F794F}" type="presOf" srcId="{6A375669-26AC-488B-9848-1C3F729F843A}" destId="{32E0FCD9-F294-49C5-8136-85367C4BC506}" srcOrd="0" destOrd="0" presId="urn:microsoft.com/office/officeart/2005/8/layout/vProcess5"/>
    <dgm:cxn modelId="{FEE2A8B1-AA50-49AB-9BBA-50670140EC4B}" type="presOf" srcId="{70F70FB1-65FD-48DE-819B-7DA154CFB9F9}" destId="{0CD87BD2-CAEF-46AE-B9A2-88C4F9320CF3}" srcOrd="1" destOrd="0" presId="urn:microsoft.com/office/officeart/2005/8/layout/vProcess5"/>
    <dgm:cxn modelId="{66D49EAE-8D98-4F15-8936-8E3A6589D77C}" type="presOf" srcId="{79A46CAC-5C52-46E3-8F72-B26B5330861F}" destId="{34D4D713-2842-496F-934B-055125C91CAE}" srcOrd="0" destOrd="0" presId="urn:microsoft.com/office/officeart/2005/8/layout/vProcess5"/>
    <dgm:cxn modelId="{27632C86-B164-46CA-BBAC-0C2F46F185F1}" srcId="{E646D657-63B7-4477-A950-AA39CE7C2360}" destId="{0CD49801-B214-4FD0-BCB2-9DAC0E86D017}" srcOrd="4" destOrd="0" parTransId="{A3EB1EF7-9258-4B3E-B6AF-FD6CA8E1DCE3}" sibTransId="{E78528C4-CD06-41D1-9356-8C49E7D89CEC}"/>
    <dgm:cxn modelId="{534F53DC-46B2-46DB-972B-E1E2E8C63E97}" type="presOf" srcId="{C15678BE-B18E-45FB-9C4B-5B6A2BC7A257}" destId="{27A316A4-A8DC-4E42-BDF0-E7BC6CB85976}" srcOrd="0" destOrd="0" presId="urn:microsoft.com/office/officeart/2005/8/layout/vProcess5"/>
    <dgm:cxn modelId="{B5CA7EEC-C86F-48F7-899A-CBEB8B96A15B}" srcId="{E646D657-63B7-4477-A950-AA39CE7C2360}" destId="{44321DD7-12E1-49CD-861A-0B11BB746A5D}" srcOrd="3" destOrd="0" parTransId="{7F4D787E-41E8-4EBB-9B18-9D2E33B7968F}" sibTransId="{DCDC1879-14FD-40E2-B921-94EE332827EE}"/>
    <dgm:cxn modelId="{C9875D13-009C-4206-9241-8F1C41031B36}" type="presOf" srcId="{B4AEB36D-F158-4757-8FE0-C6B0E3C5AA75}" destId="{8A019E24-0865-426E-B737-BC7064D48491}" srcOrd="0" destOrd="0" presId="urn:microsoft.com/office/officeart/2005/8/layout/vProcess5"/>
    <dgm:cxn modelId="{95A273BB-0B0C-43DA-987D-9CF3615D4653}" type="presOf" srcId="{0CD49801-B214-4FD0-BCB2-9DAC0E86D017}" destId="{0F7841B5-FEF1-4BC0-9DA2-71ADA3C16978}" srcOrd="1" destOrd="0" presId="urn:microsoft.com/office/officeart/2005/8/layout/vProcess5"/>
    <dgm:cxn modelId="{040EF2FC-6C7C-40F2-9523-EFB2554031E7}" type="presOf" srcId="{C15678BE-B18E-45FB-9C4B-5B6A2BC7A257}" destId="{2127685D-4C41-451E-BB4A-7771CB64FA24}" srcOrd="1" destOrd="0" presId="urn:microsoft.com/office/officeart/2005/8/layout/vProcess5"/>
    <dgm:cxn modelId="{59334C32-4260-459B-B074-14C5169BCA50}" type="presOf" srcId="{DCDC1879-14FD-40E2-B921-94EE332827EE}" destId="{80E0E5C2-0088-4107-8C21-D0EB4F05B8DE}" srcOrd="0" destOrd="0" presId="urn:microsoft.com/office/officeart/2005/8/layout/vProcess5"/>
    <dgm:cxn modelId="{FC746FE4-33E4-493E-A91C-059CCA3DB633}" type="presOf" srcId="{E646D657-63B7-4477-A950-AA39CE7C2360}" destId="{41732D97-87D1-4200-AC17-E31C2DA3734B}" srcOrd="0" destOrd="0" presId="urn:microsoft.com/office/officeart/2005/8/layout/vProcess5"/>
    <dgm:cxn modelId="{2258D5A8-EA7B-4D13-BDCF-99CB6E5D6C72}" type="presOf" srcId="{84B03A42-33DD-4A4A-B223-BF8023799571}" destId="{263FAB7F-354A-40FB-8E18-080731188CEC}" srcOrd="0" destOrd="0" presId="urn:microsoft.com/office/officeart/2005/8/layout/vProcess5"/>
    <dgm:cxn modelId="{54642133-C287-40FA-9C6D-94A47C42368E}" type="presOf" srcId="{6A375669-26AC-488B-9848-1C3F729F843A}" destId="{627352B2-7A21-4605-A644-0655C5D4631A}" srcOrd="1" destOrd="0" presId="urn:microsoft.com/office/officeart/2005/8/layout/vProcess5"/>
    <dgm:cxn modelId="{21D66F1D-7416-426E-B946-99A2076F4817}" type="presParOf" srcId="{41732D97-87D1-4200-AC17-E31C2DA3734B}" destId="{2138E068-5BFD-4512-B1EE-88053C686A05}" srcOrd="0" destOrd="0" presId="urn:microsoft.com/office/officeart/2005/8/layout/vProcess5"/>
    <dgm:cxn modelId="{320E7CCA-120E-4794-96F9-E1F98FBAAD06}" type="presParOf" srcId="{41732D97-87D1-4200-AC17-E31C2DA3734B}" destId="{27A316A4-A8DC-4E42-BDF0-E7BC6CB85976}" srcOrd="1" destOrd="0" presId="urn:microsoft.com/office/officeart/2005/8/layout/vProcess5"/>
    <dgm:cxn modelId="{FC5A5B8C-F3A3-43CD-BCF2-50C1B6ADAFD2}" type="presParOf" srcId="{41732D97-87D1-4200-AC17-E31C2DA3734B}" destId="{DF04D005-BD33-4921-8E7C-E9406065D574}" srcOrd="2" destOrd="0" presId="urn:microsoft.com/office/officeart/2005/8/layout/vProcess5"/>
    <dgm:cxn modelId="{7B3ED212-11C6-4D16-A885-F941BCCEAD66}" type="presParOf" srcId="{41732D97-87D1-4200-AC17-E31C2DA3734B}" destId="{32E0FCD9-F294-49C5-8136-85367C4BC506}" srcOrd="3" destOrd="0" presId="urn:microsoft.com/office/officeart/2005/8/layout/vProcess5"/>
    <dgm:cxn modelId="{41795995-0EE8-4599-A82A-65D55CB9AF63}" type="presParOf" srcId="{41732D97-87D1-4200-AC17-E31C2DA3734B}" destId="{93C5394E-EAF2-4D1D-9543-73F946841AC1}" srcOrd="4" destOrd="0" presId="urn:microsoft.com/office/officeart/2005/8/layout/vProcess5"/>
    <dgm:cxn modelId="{45DE1B6F-C41B-4F66-A9FB-A8FC0434F896}" type="presParOf" srcId="{41732D97-87D1-4200-AC17-E31C2DA3734B}" destId="{31268FCE-576C-46E2-9752-40BB94F082FA}" srcOrd="5" destOrd="0" presId="urn:microsoft.com/office/officeart/2005/8/layout/vProcess5"/>
    <dgm:cxn modelId="{518523E8-A325-470B-8788-66917CEE5922}" type="presParOf" srcId="{41732D97-87D1-4200-AC17-E31C2DA3734B}" destId="{263FAB7F-354A-40FB-8E18-080731188CEC}" srcOrd="6" destOrd="0" presId="urn:microsoft.com/office/officeart/2005/8/layout/vProcess5"/>
    <dgm:cxn modelId="{CF1EC42A-9EBC-4177-B112-3ABC9928FDC4}" type="presParOf" srcId="{41732D97-87D1-4200-AC17-E31C2DA3734B}" destId="{34D4D713-2842-496F-934B-055125C91CAE}" srcOrd="7" destOrd="0" presId="urn:microsoft.com/office/officeart/2005/8/layout/vProcess5"/>
    <dgm:cxn modelId="{BDA4BDDE-684F-4C33-9DEF-E9269331AF4B}" type="presParOf" srcId="{41732D97-87D1-4200-AC17-E31C2DA3734B}" destId="{8A019E24-0865-426E-B737-BC7064D48491}" srcOrd="8" destOrd="0" presId="urn:microsoft.com/office/officeart/2005/8/layout/vProcess5"/>
    <dgm:cxn modelId="{D0BAE829-C228-4E13-8BE2-89F4F9822752}" type="presParOf" srcId="{41732D97-87D1-4200-AC17-E31C2DA3734B}" destId="{80E0E5C2-0088-4107-8C21-D0EB4F05B8DE}" srcOrd="9" destOrd="0" presId="urn:microsoft.com/office/officeart/2005/8/layout/vProcess5"/>
    <dgm:cxn modelId="{B61BAE2C-E478-48F7-8969-CD2B5F3FFD85}" type="presParOf" srcId="{41732D97-87D1-4200-AC17-E31C2DA3734B}" destId="{2127685D-4C41-451E-BB4A-7771CB64FA24}" srcOrd="10" destOrd="0" presId="urn:microsoft.com/office/officeart/2005/8/layout/vProcess5"/>
    <dgm:cxn modelId="{7F1A1B37-E4E2-4926-83D6-78A0EBD7D470}" type="presParOf" srcId="{41732D97-87D1-4200-AC17-E31C2DA3734B}" destId="{0CD87BD2-CAEF-46AE-B9A2-88C4F9320CF3}" srcOrd="11" destOrd="0" presId="urn:microsoft.com/office/officeart/2005/8/layout/vProcess5"/>
    <dgm:cxn modelId="{32E35D28-8C68-4A23-B0CC-207AB5C1CB2A}" type="presParOf" srcId="{41732D97-87D1-4200-AC17-E31C2DA3734B}" destId="{627352B2-7A21-4605-A644-0655C5D4631A}" srcOrd="12" destOrd="0" presId="urn:microsoft.com/office/officeart/2005/8/layout/vProcess5"/>
    <dgm:cxn modelId="{7F41FFC3-B7A5-485B-822D-936CD6D36357}" type="presParOf" srcId="{41732D97-87D1-4200-AC17-E31C2DA3734B}" destId="{EB6AB90F-4D9C-4668-8501-6F4444C1983C}" srcOrd="13" destOrd="0" presId="urn:microsoft.com/office/officeart/2005/8/layout/vProcess5"/>
    <dgm:cxn modelId="{949A3040-8A09-43AD-8D19-910908E91F85}" type="presParOf" srcId="{41732D97-87D1-4200-AC17-E31C2DA3734B}" destId="{0F7841B5-FEF1-4BC0-9DA2-71ADA3C16978}" srcOrd="14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98E5E4-D79E-4CF4-816D-2D3131DFB2A9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1C092D8-7100-4854-A6E9-3FD7BAF934F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4602825-0EEF-44DC-BB41-F494B160F80B}" type="parTrans" cxnId="{0B5A3E11-8E13-4C97-98FB-74376A927616}">
      <dgm:prSet/>
      <dgm:spPr/>
      <dgm:t>
        <a:bodyPr/>
        <a:lstStyle/>
        <a:p>
          <a:endParaRPr lang="ru-RU"/>
        </a:p>
      </dgm:t>
    </dgm:pt>
    <dgm:pt modelId="{EAE1F0E9-E0BB-4646-9089-4F371623B54B}" type="sibTrans" cxnId="{0B5A3E11-8E13-4C97-98FB-74376A927616}">
      <dgm:prSet/>
      <dgm:spPr/>
      <dgm:t>
        <a:bodyPr/>
        <a:lstStyle/>
        <a:p>
          <a:endParaRPr lang="ru-RU"/>
        </a:p>
      </dgm:t>
    </dgm:pt>
    <dgm:pt modelId="{61938921-A889-4CF2-A270-B58827AB2FC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CF44766-0952-4783-8A60-D09530D1963C}" type="parTrans" cxnId="{11B577C9-C447-4252-BC57-6B174C0F462A}">
      <dgm:prSet/>
      <dgm:spPr/>
      <dgm:t>
        <a:bodyPr/>
        <a:lstStyle/>
        <a:p>
          <a:endParaRPr lang="ru-RU"/>
        </a:p>
      </dgm:t>
    </dgm:pt>
    <dgm:pt modelId="{C78786BA-513A-4D55-BACD-E5627D2EB44E}" type="sibTrans" cxnId="{11B577C9-C447-4252-BC57-6B174C0F462A}">
      <dgm:prSet/>
      <dgm:spPr/>
      <dgm:t>
        <a:bodyPr/>
        <a:lstStyle/>
        <a:p>
          <a:endParaRPr lang="ru-RU"/>
        </a:p>
      </dgm:t>
    </dgm:pt>
    <dgm:pt modelId="{369E1695-FA62-4F62-9EC2-1F81DB15EAE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12186A5-6CC2-4AE8-BC86-1FF5D09EE15D}" type="parTrans" cxnId="{480B95D6-B0D1-4BD9-9D67-E8AFBDE2AE1D}">
      <dgm:prSet/>
      <dgm:spPr/>
      <dgm:t>
        <a:bodyPr/>
        <a:lstStyle/>
        <a:p>
          <a:endParaRPr lang="ru-RU"/>
        </a:p>
      </dgm:t>
    </dgm:pt>
    <dgm:pt modelId="{8B96490A-8725-4AE2-AB54-211ABB68AE02}" type="sibTrans" cxnId="{480B95D6-B0D1-4BD9-9D67-E8AFBDE2AE1D}">
      <dgm:prSet/>
      <dgm:spPr/>
      <dgm:t>
        <a:bodyPr/>
        <a:lstStyle/>
        <a:p>
          <a:endParaRPr lang="ru-RU"/>
        </a:p>
      </dgm:t>
    </dgm:pt>
    <dgm:pt modelId="{457EC033-4D6F-44DD-ACDB-EBE609609A2F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9320B986-929E-4E1E-B3FD-9B7C9B18A975}" type="parTrans" cxnId="{63A0655A-76E4-4147-BEE3-584CA080AC75}">
      <dgm:prSet/>
      <dgm:spPr/>
      <dgm:t>
        <a:bodyPr/>
        <a:lstStyle/>
        <a:p>
          <a:endParaRPr lang="ru-RU"/>
        </a:p>
      </dgm:t>
    </dgm:pt>
    <dgm:pt modelId="{15EF4CEB-B49C-433D-BF64-F3AF46FF73C0}" type="sibTrans" cxnId="{63A0655A-76E4-4147-BEE3-584CA080AC75}">
      <dgm:prSet/>
      <dgm:spPr/>
      <dgm:t>
        <a:bodyPr/>
        <a:lstStyle/>
        <a:p>
          <a:endParaRPr lang="ru-RU"/>
        </a:p>
      </dgm:t>
    </dgm:pt>
    <dgm:pt modelId="{C8360C9F-4B88-4563-A9F2-5D03F4A2265A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58DAD67-6D17-48E5-B120-AA599F872C34}" type="parTrans" cxnId="{CC50E631-90B8-4E9C-96C9-82BDD20884C6}">
      <dgm:prSet/>
      <dgm:spPr/>
      <dgm:t>
        <a:bodyPr/>
        <a:lstStyle/>
        <a:p>
          <a:endParaRPr lang="ru-RU"/>
        </a:p>
      </dgm:t>
    </dgm:pt>
    <dgm:pt modelId="{25837FFA-E45C-4120-A354-589465629985}" type="sibTrans" cxnId="{CC50E631-90B8-4E9C-96C9-82BDD20884C6}">
      <dgm:prSet/>
      <dgm:spPr/>
      <dgm:t>
        <a:bodyPr/>
        <a:lstStyle/>
        <a:p>
          <a:endParaRPr lang="ru-RU"/>
        </a:p>
      </dgm:t>
    </dgm:pt>
    <dgm:pt modelId="{A0FFE2C6-5E07-4044-9AA0-342008F7DA9C}" type="pres">
      <dgm:prSet presAssocID="{3998E5E4-D79E-4CF4-816D-2D3131DFB2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96F144-1476-436E-A00D-F056E7F3AB1F}" type="pres">
      <dgm:prSet presAssocID="{D1C092D8-7100-4854-A6E9-3FD7BAF934F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B65A3-ACF6-4008-B9A8-4E9E0CF89993}" type="pres">
      <dgm:prSet presAssocID="{EAE1F0E9-E0BB-4646-9089-4F371623B54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191609F2-4307-4D27-8BFC-2419954A8782}" type="pres">
      <dgm:prSet presAssocID="{EAE1F0E9-E0BB-4646-9089-4F371623B54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E242B82-9046-41FE-A1FD-C7ED10B35391}" type="pres">
      <dgm:prSet presAssocID="{61938921-A889-4CF2-A270-B58827AB2F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487BB-836E-4299-8105-40BDC36D6376}" type="pres">
      <dgm:prSet presAssocID="{C78786BA-513A-4D55-BACD-E5627D2EB44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184A46DD-46A6-41E5-8E14-F5796DE25C53}" type="pres">
      <dgm:prSet presAssocID="{C78786BA-513A-4D55-BACD-E5627D2EB44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AA99B4D-1880-4C78-8A27-97481BEF7B4A}" type="pres">
      <dgm:prSet presAssocID="{369E1695-FA62-4F62-9EC2-1F81DB15EAE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269E0-1F24-4B46-B6CD-9F026149340F}" type="pres">
      <dgm:prSet presAssocID="{8B96490A-8725-4AE2-AB54-211ABB68AE02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5CEFA22-58F6-4ED6-BBEF-1A17CB95B76C}" type="pres">
      <dgm:prSet presAssocID="{8B96490A-8725-4AE2-AB54-211ABB68AE0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453B8E0-2AEF-4680-AB2E-261C5412C71F}" type="pres">
      <dgm:prSet presAssocID="{457EC033-4D6F-44DD-ACDB-EBE609609A2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1A13D-3DA5-4527-BF6D-9F1F55F9BB08}" type="pres">
      <dgm:prSet presAssocID="{15EF4CEB-B49C-433D-BF64-F3AF46FF73C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20648F6-78F9-4F20-8712-9555CD793827}" type="pres">
      <dgm:prSet presAssocID="{15EF4CEB-B49C-433D-BF64-F3AF46FF73C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06384B4-77A4-43FC-897B-E10A9B5D532B}" type="pres">
      <dgm:prSet presAssocID="{C8360C9F-4B88-4563-A9F2-5D03F4A2265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EEE11-AA85-4D99-B2B4-2DB77F511C3C}" type="pres">
      <dgm:prSet presAssocID="{25837FFA-E45C-4120-A354-589465629985}" presName="sibTrans" presStyleLbl="sibTrans2D1" presStyleIdx="4" presStyleCnt="5"/>
      <dgm:spPr/>
      <dgm:t>
        <a:bodyPr/>
        <a:lstStyle/>
        <a:p>
          <a:endParaRPr lang="ru-RU"/>
        </a:p>
      </dgm:t>
    </dgm:pt>
    <dgm:pt modelId="{7B78F2EC-B45D-4FC4-AF23-772D787D438B}" type="pres">
      <dgm:prSet presAssocID="{25837FFA-E45C-4120-A354-589465629985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14CD3B2-53AA-4A0F-BB2F-D7EB37F8D592}" type="presOf" srcId="{D1C092D8-7100-4854-A6E9-3FD7BAF934FD}" destId="{DC96F144-1476-436E-A00D-F056E7F3AB1F}" srcOrd="0" destOrd="0" presId="urn:microsoft.com/office/officeart/2005/8/layout/cycle2"/>
    <dgm:cxn modelId="{11B577C9-C447-4252-BC57-6B174C0F462A}" srcId="{3998E5E4-D79E-4CF4-816D-2D3131DFB2A9}" destId="{61938921-A889-4CF2-A270-B58827AB2FC6}" srcOrd="1" destOrd="0" parTransId="{1CF44766-0952-4783-8A60-D09530D1963C}" sibTransId="{C78786BA-513A-4D55-BACD-E5627D2EB44E}"/>
    <dgm:cxn modelId="{CC50E631-90B8-4E9C-96C9-82BDD20884C6}" srcId="{3998E5E4-D79E-4CF4-816D-2D3131DFB2A9}" destId="{C8360C9F-4B88-4563-A9F2-5D03F4A2265A}" srcOrd="4" destOrd="0" parTransId="{058DAD67-6D17-48E5-B120-AA599F872C34}" sibTransId="{25837FFA-E45C-4120-A354-589465629985}"/>
    <dgm:cxn modelId="{F0FE06E3-8D20-4622-8112-9755D801AFB2}" type="presOf" srcId="{15EF4CEB-B49C-433D-BF64-F3AF46FF73C0}" destId="{F20648F6-78F9-4F20-8712-9555CD793827}" srcOrd="1" destOrd="0" presId="urn:microsoft.com/office/officeart/2005/8/layout/cycle2"/>
    <dgm:cxn modelId="{379D8AFB-8FE0-48E3-A62F-F15EA57C45C4}" type="presOf" srcId="{8B96490A-8725-4AE2-AB54-211ABB68AE02}" destId="{15CEFA22-58F6-4ED6-BBEF-1A17CB95B76C}" srcOrd="1" destOrd="0" presId="urn:microsoft.com/office/officeart/2005/8/layout/cycle2"/>
    <dgm:cxn modelId="{E10A6D3B-6AF9-48C1-96F5-3971ACBA6B0B}" type="presOf" srcId="{C8360C9F-4B88-4563-A9F2-5D03F4A2265A}" destId="{D06384B4-77A4-43FC-897B-E10A9B5D532B}" srcOrd="0" destOrd="0" presId="urn:microsoft.com/office/officeart/2005/8/layout/cycle2"/>
    <dgm:cxn modelId="{0B5A3E11-8E13-4C97-98FB-74376A927616}" srcId="{3998E5E4-D79E-4CF4-816D-2D3131DFB2A9}" destId="{D1C092D8-7100-4854-A6E9-3FD7BAF934FD}" srcOrd="0" destOrd="0" parTransId="{44602825-0EEF-44DC-BB41-F494B160F80B}" sibTransId="{EAE1F0E9-E0BB-4646-9089-4F371623B54B}"/>
    <dgm:cxn modelId="{FBB3B3AB-F4B5-4EC8-A66F-0E91EFFFE270}" type="presOf" srcId="{EAE1F0E9-E0BB-4646-9089-4F371623B54B}" destId="{292B65A3-ACF6-4008-B9A8-4E9E0CF89993}" srcOrd="0" destOrd="0" presId="urn:microsoft.com/office/officeart/2005/8/layout/cycle2"/>
    <dgm:cxn modelId="{7E42C03A-B629-40BA-9894-D4D2A3796394}" type="presOf" srcId="{15EF4CEB-B49C-433D-BF64-F3AF46FF73C0}" destId="{E291A13D-3DA5-4527-BF6D-9F1F55F9BB08}" srcOrd="0" destOrd="0" presId="urn:microsoft.com/office/officeart/2005/8/layout/cycle2"/>
    <dgm:cxn modelId="{348C7411-6C09-4B80-B23E-379D461C4D2C}" type="presOf" srcId="{457EC033-4D6F-44DD-ACDB-EBE609609A2F}" destId="{4453B8E0-2AEF-4680-AB2E-261C5412C71F}" srcOrd="0" destOrd="0" presId="urn:microsoft.com/office/officeart/2005/8/layout/cycle2"/>
    <dgm:cxn modelId="{480B95D6-B0D1-4BD9-9D67-E8AFBDE2AE1D}" srcId="{3998E5E4-D79E-4CF4-816D-2D3131DFB2A9}" destId="{369E1695-FA62-4F62-9EC2-1F81DB15EAEE}" srcOrd="2" destOrd="0" parTransId="{912186A5-6CC2-4AE8-BC86-1FF5D09EE15D}" sibTransId="{8B96490A-8725-4AE2-AB54-211ABB68AE02}"/>
    <dgm:cxn modelId="{A7334FED-C53D-49CA-8FC6-E30E641A445B}" type="presOf" srcId="{C78786BA-513A-4D55-BACD-E5627D2EB44E}" destId="{086487BB-836E-4299-8105-40BDC36D6376}" srcOrd="0" destOrd="0" presId="urn:microsoft.com/office/officeart/2005/8/layout/cycle2"/>
    <dgm:cxn modelId="{BB1FD9AA-891F-49FA-B639-40E5D0CD977B}" type="presOf" srcId="{3998E5E4-D79E-4CF4-816D-2D3131DFB2A9}" destId="{A0FFE2C6-5E07-4044-9AA0-342008F7DA9C}" srcOrd="0" destOrd="0" presId="urn:microsoft.com/office/officeart/2005/8/layout/cycle2"/>
    <dgm:cxn modelId="{CB063A97-771C-43A2-96A1-59BAA8E3E762}" type="presOf" srcId="{8B96490A-8725-4AE2-AB54-211ABB68AE02}" destId="{11C269E0-1F24-4B46-B6CD-9F026149340F}" srcOrd="0" destOrd="0" presId="urn:microsoft.com/office/officeart/2005/8/layout/cycle2"/>
    <dgm:cxn modelId="{3563DB06-75E0-4CEE-B82F-46CCC288EA35}" type="presOf" srcId="{369E1695-FA62-4F62-9EC2-1F81DB15EAEE}" destId="{0AA99B4D-1880-4C78-8A27-97481BEF7B4A}" srcOrd="0" destOrd="0" presId="urn:microsoft.com/office/officeart/2005/8/layout/cycle2"/>
    <dgm:cxn modelId="{63A0655A-76E4-4147-BEE3-584CA080AC75}" srcId="{3998E5E4-D79E-4CF4-816D-2D3131DFB2A9}" destId="{457EC033-4D6F-44DD-ACDB-EBE609609A2F}" srcOrd="3" destOrd="0" parTransId="{9320B986-929E-4E1E-B3FD-9B7C9B18A975}" sibTransId="{15EF4CEB-B49C-433D-BF64-F3AF46FF73C0}"/>
    <dgm:cxn modelId="{D18258BD-C68F-4721-A5CF-F5A21FC8E397}" type="presOf" srcId="{EAE1F0E9-E0BB-4646-9089-4F371623B54B}" destId="{191609F2-4307-4D27-8BFC-2419954A8782}" srcOrd="1" destOrd="0" presId="urn:microsoft.com/office/officeart/2005/8/layout/cycle2"/>
    <dgm:cxn modelId="{4EA1C09D-5B10-401C-A767-8A6A5AD07CCC}" type="presOf" srcId="{C78786BA-513A-4D55-BACD-E5627D2EB44E}" destId="{184A46DD-46A6-41E5-8E14-F5796DE25C53}" srcOrd="1" destOrd="0" presId="urn:microsoft.com/office/officeart/2005/8/layout/cycle2"/>
    <dgm:cxn modelId="{4D023715-6E7B-4A31-A1FE-1A848E0CA0F4}" type="presOf" srcId="{25837FFA-E45C-4120-A354-589465629985}" destId="{810EEE11-AA85-4D99-B2B4-2DB77F511C3C}" srcOrd="0" destOrd="0" presId="urn:microsoft.com/office/officeart/2005/8/layout/cycle2"/>
    <dgm:cxn modelId="{B10CF801-D643-4615-A004-CD6C6C7FB1B5}" type="presOf" srcId="{61938921-A889-4CF2-A270-B58827AB2FC6}" destId="{DE242B82-9046-41FE-A1FD-C7ED10B35391}" srcOrd="0" destOrd="0" presId="urn:microsoft.com/office/officeart/2005/8/layout/cycle2"/>
    <dgm:cxn modelId="{F66DBEEA-6285-4461-8C5A-1F2442D506EF}" type="presOf" srcId="{25837FFA-E45C-4120-A354-589465629985}" destId="{7B78F2EC-B45D-4FC4-AF23-772D787D438B}" srcOrd="1" destOrd="0" presId="urn:microsoft.com/office/officeart/2005/8/layout/cycle2"/>
    <dgm:cxn modelId="{7DC8F5DD-AB2C-43CF-9F14-6B31E4453639}" type="presParOf" srcId="{A0FFE2C6-5E07-4044-9AA0-342008F7DA9C}" destId="{DC96F144-1476-436E-A00D-F056E7F3AB1F}" srcOrd="0" destOrd="0" presId="urn:microsoft.com/office/officeart/2005/8/layout/cycle2"/>
    <dgm:cxn modelId="{879B7061-6637-4F54-8388-333D5287EE55}" type="presParOf" srcId="{A0FFE2C6-5E07-4044-9AA0-342008F7DA9C}" destId="{292B65A3-ACF6-4008-B9A8-4E9E0CF89993}" srcOrd="1" destOrd="0" presId="urn:microsoft.com/office/officeart/2005/8/layout/cycle2"/>
    <dgm:cxn modelId="{427E7664-8C1B-436C-B3B1-3BB8F8A93A1D}" type="presParOf" srcId="{292B65A3-ACF6-4008-B9A8-4E9E0CF89993}" destId="{191609F2-4307-4D27-8BFC-2419954A8782}" srcOrd="0" destOrd="0" presId="urn:microsoft.com/office/officeart/2005/8/layout/cycle2"/>
    <dgm:cxn modelId="{30B8A4BB-D1EF-40E4-8C3A-80A8EAEBD1BC}" type="presParOf" srcId="{A0FFE2C6-5E07-4044-9AA0-342008F7DA9C}" destId="{DE242B82-9046-41FE-A1FD-C7ED10B35391}" srcOrd="2" destOrd="0" presId="urn:microsoft.com/office/officeart/2005/8/layout/cycle2"/>
    <dgm:cxn modelId="{6F9AD171-D599-465E-B49B-F085AB3A8862}" type="presParOf" srcId="{A0FFE2C6-5E07-4044-9AA0-342008F7DA9C}" destId="{086487BB-836E-4299-8105-40BDC36D6376}" srcOrd="3" destOrd="0" presId="urn:microsoft.com/office/officeart/2005/8/layout/cycle2"/>
    <dgm:cxn modelId="{76DEE25A-5B3F-4D02-A767-29BB316700FC}" type="presParOf" srcId="{086487BB-836E-4299-8105-40BDC36D6376}" destId="{184A46DD-46A6-41E5-8E14-F5796DE25C53}" srcOrd="0" destOrd="0" presId="urn:microsoft.com/office/officeart/2005/8/layout/cycle2"/>
    <dgm:cxn modelId="{A8DA2378-3881-4E4A-BCDA-C9DE758F562F}" type="presParOf" srcId="{A0FFE2C6-5E07-4044-9AA0-342008F7DA9C}" destId="{0AA99B4D-1880-4C78-8A27-97481BEF7B4A}" srcOrd="4" destOrd="0" presId="urn:microsoft.com/office/officeart/2005/8/layout/cycle2"/>
    <dgm:cxn modelId="{87BD36DE-113B-4612-99AE-B42EF6CDC7AE}" type="presParOf" srcId="{A0FFE2C6-5E07-4044-9AA0-342008F7DA9C}" destId="{11C269E0-1F24-4B46-B6CD-9F026149340F}" srcOrd="5" destOrd="0" presId="urn:microsoft.com/office/officeart/2005/8/layout/cycle2"/>
    <dgm:cxn modelId="{27E10618-594C-4F47-BE1E-F0B3D310C878}" type="presParOf" srcId="{11C269E0-1F24-4B46-B6CD-9F026149340F}" destId="{15CEFA22-58F6-4ED6-BBEF-1A17CB95B76C}" srcOrd="0" destOrd="0" presId="urn:microsoft.com/office/officeart/2005/8/layout/cycle2"/>
    <dgm:cxn modelId="{4BAD8C92-05A0-48AA-9BEC-2A07E3843087}" type="presParOf" srcId="{A0FFE2C6-5E07-4044-9AA0-342008F7DA9C}" destId="{4453B8E0-2AEF-4680-AB2E-261C5412C71F}" srcOrd="6" destOrd="0" presId="urn:microsoft.com/office/officeart/2005/8/layout/cycle2"/>
    <dgm:cxn modelId="{B9E60468-9A38-4DDA-8B6F-1290A974B471}" type="presParOf" srcId="{A0FFE2C6-5E07-4044-9AA0-342008F7DA9C}" destId="{E291A13D-3DA5-4527-BF6D-9F1F55F9BB08}" srcOrd="7" destOrd="0" presId="urn:microsoft.com/office/officeart/2005/8/layout/cycle2"/>
    <dgm:cxn modelId="{80BB6CDA-402E-4B9C-938A-E020598BA20F}" type="presParOf" srcId="{E291A13D-3DA5-4527-BF6D-9F1F55F9BB08}" destId="{F20648F6-78F9-4F20-8712-9555CD793827}" srcOrd="0" destOrd="0" presId="urn:microsoft.com/office/officeart/2005/8/layout/cycle2"/>
    <dgm:cxn modelId="{1F8CDC93-192C-4605-B157-68199EF4AF32}" type="presParOf" srcId="{A0FFE2C6-5E07-4044-9AA0-342008F7DA9C}" destId="{D06384B4-77A4-43FC-897B-E10A9B5D532B}" srcOrd="8" destOrd="0" presId="urn:microsoft.com/office/officeart/2005/8/layout/cycle2"/>
    <dgm:cxn modelId="{493FCCE9-3CBA-4F07-B16C-F5DEBDAFF35D}" type="presParOf" srcId="{A0FFE2C6-5E07-4044-9AA0-342008F7DA9C}" destId="{810EEE11-AA85-4D99-B2B4-2DB77F511C3C}" srcOrd="9" destOrd="0" presId="urn:microsoft.com/office/officeart/2005/8/layout/cycle2"/>
    <dgm:cxn modelId="{94BE1B6E-42AB-4A30-B678-463FF1922A30}" type="presParOf" srcId="{810EEE11-AA85-4D99-B2B4-2DB77F511C3C}" destId="{7B78F2EC-B45D-4FC4-AF23-772D787D438B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49B4B6-932B-4614-8021-14E824613116}" type="datetimeFigureOut">
              <a:rPr lang="ru-RU"/>
              <a:pPr>
                <a:defRPr/>
              </a:pPr>
              <a:t>13.03.2009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C7FEF5-41A8-4988-A9DA-C7749BD49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DAEC74-F806-4811-9FD1-AA03E5B2D54C}" type="datetimeFigureOut">
              <a:rPr lang="en-US"/>
              <a:pPr>
                <a:defRPr/>
              </a:pPr>
              <a:t>3/13/2009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A311BC0-22AF-47B2-BF23-EA737EE07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F9DF18-D4A7-45A0-9C9C-C6A57214A4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4744B1-0DB6-4FD6-8BCD-30867416117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A2AF0-1C62-4118-87A5-0B58AE564915}" type="slidenum">
              <a:rPr lang="ru-RU"/>
              <a:pPr/>
              <a:t>6</a:t>
            </a:fld>
            <a:endParaRPr lang="ru-RU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A2AF0-1C62-4118-87A5-0B58AE564915}" type="slidenum">
              <a:rPr lang="ru-RU"/>
              <a:pPr/>
              <a:t>7</a:t>
            </a:fld>
            <a:endParaRPr lang="ru-RU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D85A0-F90F-49F5-A299-E1AA910DF7E8}" type="slidenum">
              <a:rPr lang="ru-RU"/>
              <a:pPr/>
              <a:t>8</a:t>
            </a:fld>
            <a:endParaRPr 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9B309C-A77B-45E0-A6FC-542CD4ED543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4F0FCA-65B7-4469-AE55-E640DF87112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202"/>
            <a:ext cx="5029200" cy="447556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15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4" y="4723924"/>
            <a:ext cx="5029635" cy="4475798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2F16AC-3315-4AE5-B3FA-B55529E50F5E}" type="datetime8">
              <a:rPr lang="en-US"/>
              <a:pPr>
                <a:defRPr/>
              </a:pPr>
              <a:t>3/13/2009 12:29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20C3551-2687-4C86-B45A-7D4D6A4063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9CD4-91EB-4C24-AA4A-D79C18D05B4B}" type="datetime8">
              <a:rPr lang="en-US"/>
              <a:pPr>
                <a:defRPr/>
              </a:pPr>
              <a:t>3/13/2009 12:29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B9C14-1EBD-41A7-ACBE-34CBBBF6B691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730F7-86D0-4397-AB71-246C48766D25}" type="datetime8">
              <a:rPr lang="en-US"/>
              <a:pPr>
                <a:defRPr/>
              </a:pPr>
              <a:t>3/13/2009 12:29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9021A-08B4-479A-B268-1CBC20C2A2B4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ООО "АСУ XXI ВЕК"    2002-2007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FE96C3-134F-4005-A926-6140B5ADB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76263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EC446AA-0A7E-441C-B4B8-7742668DF6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B769-C72F-4AB8-A942-3BFBB5EB82C0}" type="datetime8">
              <a:rPr lang="en-US"/>
              <a:pPr>
                <a:defRPr/>
              </a:pPr>
              <a:t>3/13/2009 12:29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BBAA9E-C749-4C64-9677-0284A6103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E8FB-7819-4A79-B6B0-F77CA60BC6CB}" type="datetime8">
              <a:rPr lang="en-US"/>
              <a:pPr>
                <a:defRPr/>
              </a:pPr>
              <a:t>3/13/2009 12:29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F79FFC-99B7-4902-8981-DA99FCED7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9B5EAB-8ED9-46EB-BAC2-262FEF19DCB1}" type="datetime8">
              <a:rPr lang="en-US"/>
              <a:pPr>
                <a:defRPr/>
              </a:pPr>
              <a:t>3/13/2009 12:29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1EE653-DF84-4D30-8D43-44A53A70F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1276B1-B787-4503-8A40-5C24E5E5922C}" type="datetime8">
              <a:rPr lang="en-US"/>
              <a:pPr>
                <a:defRPr/>
              </a:pPr>
              <a:t>3/13/2009 12:29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3F9785-02BC-4B5C-9E5D-4EEE5B2E9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97174-6755-4212-B019-E5BDE7E740D8}" type="datetime8">
              <a:rPr lang="en-US"/>
              <a:pPr>
                <a:defRPr/>
              </a:pPr>
              <a:t>3/13/2009 12:29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FB1AC5-03EF-4DE2-B1AE-346D0C4B0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1F0A-E8CF-434E-91D6-4D87CDFD9C5A}" type="datetime8">
              <a:rPr lang="en-US"/>
              <a:pPr>
                <a:defRPr/>
              </a:pPr>
              <a:t>3/13/2009 12:29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F239DA-61C5-4C11-90BE-069581217E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B055-0EB8-4FEA-940F-EB58962D3FB3}" type="datetime8">
              <a:rPr lang="en-US"/>
              <a:pPr>
                <a:defRPr/>
              </a:pPr>
              <a:t>3/13/2009 12:29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709D0D-10DD-4B59-AC78-A2CCC9B71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7B8D5F-F3D7-4104-8648-DC65054E3263}" type="datetime8">
              <a:rPr lang="en-US"/>
              <a:pPr>
                <a:defRPr/>
              </a:pPr>
              <a:t>3/13/2009 12:29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434205-815B-4095-9D75-884F587BB1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2CED7B9-7D70-4763-B92D-97BD6F6D9164}" type="datetime8">
              <a:rPr lang="en-US"/>
              <a:pPr>
                <a:defRPr/>
              </a:pPr>
              <a:t>3/13/2009 12:29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1BA13CE-0B8D-4265-BA7C-8C51468909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25" r:id="rId10"/>
    <p:sldLayoutId id="2147483735" r:id="rId11"/>
    <p:sldLayoutId id="2147483736" r:id="rId12"/>
    <p:sldLayoutId id="2147483737" r:id="rId13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B58B8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C3986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10" Type="http://schemas.openxmlformats.org/officeDocument/2006/relationships/image" Target="../media/image21.gif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3.png"/><Relationship Id="rId7" Type="http://schemas.openxmlformats.org/officeDocument/2006/relationships/image" Target="../media/image14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hyperlink" Target="mailto:Antonov@mail.ru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diagramColors" Target="../diagrams/colors2.xml"/><Relationship Id="rId3" Type="http://schemas.openxmlformats.org/officeDocument/2006/relationships/image" Target="../media/image24.jpeg"/><Relationship Id="rId7" Type="http://schemas.openxmlformats.org/officeDocument/2006/relationships/image" Target="../media/image13.png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diagramLayout" Target="../diagrams/layout2.xml"/><Relationship Id="rId5" Type="http://schemas.openxmlformats.org/officeDocument/2006/relationships/image" Target="../media/image26.wmf"/><Relationship Id="rId10" Type="http://schemas.openxmlformats.org/officeDocument/2006/relationships/diagramData" Target="../diagrams/data2.xml"/><Relationship Id="rId4" Type="http://schemas.openxmlformats.org/officeDocument/2006/relationships/image" Target="../media/image25.wmf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image" Target="../media/image38.jpeg"/><Relationship Id="rId18" Type="http://schemas.openxmlformats.org/officeDocument/2006/relationships/image" Target="../media/image43.jpeg"/><Relationship Id="rId26" Type="http://schemas.openxmlformats.org/officeDocument/2006/relationships/image" Target="../media/image51.jpeg"/><Relationship Id="rId3" Type="http://schemas.openxmlformats.org/officeDocument/2006/relationships/image" Target="../media/image28.jpeg"/><Relationship Id="rId21" Type="http://schemas.openxmlformats.org/officeDocument/2006/relationships/image" Target="../media/image46.jpeg"/><Relationship Id="rId34" Type="http://schemas.openxmlformats.org/officeDocument/2006/relationships/image" Target="../media/image59.jpeg"/><Relationship Id="rId7" Type="http://schemas.openxmlformats.org/officeDocument/2006/relationships/image" Target="../media/image32.jpeg"/><Relationship Id="rId12" Type="http://schemas.openxmlformats.org/officeDocument/2006/relationships/image" Target="../media/image37.jpeg"/><Relationship Id="rId17" Type="http://schemas.openxmlformats.org/officeDocument/2006/relationships/image" Target="../media/image42.jpeg"/><Relationship Id="rId25" Type="http://schemas.openxmlformats.org/officeDocument/2006/relationships/image" Target="../media/image50.jpeg"/><Relationship Id="rId33" Type="http://schemas.openxmlformats.org/officeDocument/2006/relationships/image" Target="../media/image58.jpeg"/><Relationship Id="rId38" Type="http://schemas.openxmlformats.org/officeDocument/2006/relationships/image" Target="../media/image63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1.jpeg"/><Relationship Id="rId20" Type="http://schemas.openxmlformats.org/officeDocument/2006/relationships/image" Target="../media/image45.jpeg"/><Relationship Id="rId29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11" Type="http://schemas.openxmlformats.org/officeDocument/2006/relationships/image" Target="../media/image36.jpeg"/><Relationship Id="rId24" Type="http://schemas.openxmlformats.org/officeDocument/2006/relationships/image" Target="../media/image49.jpeg"/><Relationship Id="rId32" Type="http://schemas.openxmlformats.org/officeDocument/2006/relationships/image" Target="../media/image57.jpeg"/><Relationship Id="rId37" Type="http://schemas.openxmlformats.org/officeDocument/2006/relationships/image" Target="../media/image62.jpeg"/><Relationship Id="rId5" Type="http://schemas.openxmlformats.org/officeDocument/2006/relationships/image" Target="../media/image30.jpeg"/><Relationship Id="rId15" Type="http://schemas.openxmlformats.org/officeDocument/2006/relationships/image" Target="../media/image40.jpeg"/><Relationship Id="rId23" Type="http://schemas.openxmlformats.org/officeDocument/2006/relationships/image" Target="../media/image48.jpeg"/><Relationship Id="rId28" Type="http://schemas.openxmlformats.org/officeDocument/2006/relationships/image" Target="../media/image53.jpeg"/><Relationship Id="rId36" Type="http://schemas.openxmlformats.org/officeDocument/2006/relationships/image" Target="../media/image61.jpeg"/><Relationship Id="rId10" Type="http://schemas.openxmlformats.org/officeDocument/2006/relationships/image" Target="../media/image35.jpeg"/><Relationship Id="rId19" Type="http://schemas.openxmlformats.org/officeDocument/2006/relationships/image" Target="../media/image44.jpeg"/><Relationship Id="rId31" Type="http://schemas.openxmlformats.org/officeDocument/2006/relationships/image" Target="../media/image56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Relationship Id="rId14" Type="http://schemas.openxmlformats.org/officeDocument/2006/relationships/image" Target="../media/image39.jpeg"/><Relationship Id="rId22" Type="http://schemas.openxmlformats.org/officeDocument/2006/relationships/image" Target="../media/image47.jpeg"/><Relationship Id="rId27" Type="http://schemas.openxmlformats.org/officeDocument/2006/relationships/image" Target="../media/image52.jpeg"/><Relationship Id="rId30" Type="http://schemas.openxmlformats.org/officeDocument/2006/relationships/image" Target="../media/image55.jpeg"/><Relationship Id="rId35" Type="http://schemas.openxmlformats.org/officeDocument/2006/relationships/image" Target="../media/image6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uxxivek.spb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mailbox@asuxxivek.spb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14313" y="3929063"/>
            <a:ext cx="8715375" cy="18669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ДОКУМЕНТООБОРОТ</a:t>
            </a:r>
            <a:br>
              <a:rPr lang="ru-RU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программе «Экспресс-Контакт»</a:t>
            </a:r>
            <a:endParaRPr lang="ru-RU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7" name="Picture 33" descr="ASU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6243638"/>
            <a:ext cx="9969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5000" y="214313"/>
            <a:ext cx="3429000" cy="428625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1"/>
          <p:cNvSpPr txBox="1">
            <a:spLocks/>
          </p:cNvSpPr>
          <p:nvPr/>
        </p:nvSpPr>
        <p:spPr>
          <a:xfrm>
            <a:off x="6286500" y="214313"/>
            <a:ext cx="2857500" cy="428625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cap="all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Компания «АСУ </a:t>
            </a:r>
            <a:r>
              <a:rPr lang="en-US" sz="1200" b="1" cap="all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XXI </a:t>
            </a:r>
            <a:r>
              <a:rPr lang="ru-RU" sz="1200" b="1" cap="all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век»</a:t>
            </a:r>
            <a:endParaRPr lang="en-US" sz="1200" b="1" cap="all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900" dirty="0">
                <a:solidFill>
                  <a:schemeClr val="bg2"/>
                </a:solidFill>
                <a:latin typeface="Tahoma" pitchFamily="34" charset="0"/>
                <a:ea typeface="+mj-ea"/>
                <a:cs typeface="Tahoma" pitchFamily="34" charset="0"/>
              </a:rPr>
              <a:t>Разработка информационных систем для бизнеса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001000" cy="1216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smtClean="0"/>
              <a:t>Обмен данными с </a:t>
            </a:r>
            <a:br>
              <a:rPr lang="ru-RU" sz="3600" b="1" smtClean="0"/>
            </a:br>
            <a:r>
              <a:rPr lang="ru-RU" sz="3600" b="1" smtClean="0"/>
              <a:t>внешними источниками</a:t>
            </a:r>
          </a:p>
        </p:txBody>
      </p:sp>
      <p:grpSp>
        <p:nvGrpSpPr>
          <p:cNvPr id="48131" name="Group 5"/>
          <p:cNvGrpSpPr>
            <a:grpSpLocks/>
          </p:cNvGrpSpPr>
          <p:nvPr/>
        </p:nvGrpSpPr>
        <p:grpSpPr bwMode="auto">
          <a:xfrm>
            <a:off x="1287463" y="1903413"/>
            <a:ext cx="1720850" cy="1279525"/>
            <a:chOff x="722" y="1769"/>
            <a:chExt cx="1113" cy="832"/>
          </a:xfrm>
        </p:grpSpPr>
        <p:pic>
          <p:nvPicPr>
            <p:cNvPr id="48158" name="Picture 6" descr="word_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9" y="1769"/>
              <a:ext cx="628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59" name="Text Box 7"/>
            <p:cNvSpPr txBox="1">
              <a:spLocks noChangeArrowheads="1"/>
            </p:cNvSpPr>
            <p:nvPr/>
          </p:nvSpPr>
          <p:spPr bwMode="auto">
            <a:xfrm>
              <a:off x="722" y="2388"/>
              <a:ext cx="1113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70C0"/>
                  </a:solidFill>
                  <a:latin typeface="Calibri" pitchFamily="34" charset="0"/>
                </a:rPr>
                <a:t>Microsoft Word</a:t>
              </a:r>
              <a:endParaRPr lang="ru-RU" sz="16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48132" name="Group 8"/>
          <p:cNvGrpSpPr>
            <a:grpSpLocks/>
          </p:cNvGrpSpPr>
          <p:nvPr/>
        </p:nvGrpSpPr>
        <p:grpSpPr bwMode="auto">
          <a:xfrm>
            <a:off x="6437313" y="1895475"/>
            <a:ext cx="1722437" cy="1303338"/>
            <a:chOff x="779" y="2850"/>
            <a:chExt cx="1113" cy="848"/>
          </a:xfrm>
        </p:grpSpPr>
        <p:pic>
          <p:nvPicPr>
            <p:cNvPr id="48156" name="Picture 9" descr="Excel_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2" y="2850"/>
              <a:ext cx="632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57" name="Text Box 10"/>
            <p:cNvSpPr txBox="1">
              <a:spLocks noChangeArrowheads="1"/>
            </p:cNvSpPr>
            <p:nvPr/>
          </p:nvSpPr>
          <p:spPr bwMode="auto">
            <a:xfrm>
              <a:off x="779" y="3485"/>
              <a:ext cx="1113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9900"/>
                  </a:solidFill>
                  <a:latin typeface="Calibri" pitchFamily="34" charset="0"/>
                </a:rPr>
                <a:t>Microsoft Excel</a:t>
              </a:r>
              <a:endParaRPr lang="ru-RU" sz="1600">
                <a:solidFill>
                  <a:srgbClr val="009900"/>
                </a:solidFill>
                <a:latin typeface="Calibri" pitchFamily="34" charset="0"/>
              </a:endParaRPr>
            </a:p>
          </p:txBody>
        </p:sp>
      </p:grpSp>
      <p:grpSp>
        <p:nvGrpSpPr>
          <p:cNvPr id="48133" name="Группа 75"/>
          <p:cNvGrpSpPr>
            <a:grpSpLocks/>
          </p:cNvGrpSpPr>
          <p:nvPr/>
        </p:nvGrpSpPr>
        <p:grpSpPr bwMode="auto">
          <a:xfrm>
            <a:off x="1314450" y="4706938"/>
            <a:ext cx="1739900" cy="1300162"/>
            <a:chOff x="4918740" y="4143380"/>
            <a:chExt cx="1785950" cy="1343442"/>
          </a:xfrm>
        </p:grpSpPr>
        <p:pic>
          <p:nvPicPr>
            <p:cNvPr id="48154" name="Picture 12" descr="outlook_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86380" y="4143380"/>
              <a:ext cx="984250" cy="98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55" name="Text Box 13"/>
            <p:cNvSpPr txBox="1">
              <a:spLocks noChangeArrowheads="1"/>
            </p:cNvSpPr>
            <p:nvPr/>
          </p:nvSpPr>
          <p:spPr bwMode="auto">
            <a:xfrm>
              <a:off x="4918740" y="5148268"/>
              <a:ext cx="178595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996633"/>
                  </a:solidFill>
                  <a:latin typeface="Calibri" pitchFamily="34" charset="0"/>
                </a:rPr>
                <a:t>Microsoft Outlook</a:t>
              </a:r>
              <a:endParaRPr lang="ru-RU" sz="1600">
                <a:solidFill>
                  <a:srgbClr val="996633"/>
                </a:solidFill>
                <a:latin typeface="Calibri" pitchFamily="34" charset="0"/>
              </a:endParaRPr>
            </a:p>
          </p:txBody>
        </p:sp>
      </p:grpSp>
      <p:grpSp>
        <p:nvGrpSpPr>
          <p:cNvPr id="48134" name="Group 14"/>
          <p:cNvGrpSpPr>
            <a:grpSpLocks/>
          </p:cNvGrpSpPr>
          <p:nvPr/>
        </p:nvGrpSpPr>
        <p:grpSpPr bwMode="auto">
          <a:xfrm>
            <a:off x="6272213" y="4714875"/>
            <a:ext cx="2006600" cy="1265238"/>
            <a:chOff x="3964" y="2859"/>
            <a:chExt cx="1297" cy="824"/>
          </a:xfrm>
        </p:grpSpPr>
        <p:pic>
          <p:nvPicPr>
            <p:cNvPr id="48152" name="Picture 15" descr="logo-acces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15" y="2859"/>
              <a:ext cx="604" cy="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53" name="Text Box 16"/>
            <p:cNvSpPr txBox="1">
              <a:spLocks noChangeArrowheads="1"/>
            </p:cNvSpPr>
            <p:nvPr/>
          </p:nvSpPr>
          <p:spPr bwMode="auto">
            <a:xfrm>
              <a:off x="3964" y="3470"/>
              <a:ext cx="1297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660066"/>
                  </a:solidFill>
                  <a:latin typeface="Calibri" pitchFamily="34" charset="0"/>
                </a:rPr>
                <a:t>Microsoft Access</a:t>
              </a:r>
              <a:endParaRPr lang="ru-RU" sz="1600">
                <a:solidFill>
                  <a:srgbClr val="660066"/>
                </a:solidFill>
                <a:latin typeface="Calibri" pitchFamily="34" charset="0"/>
              </a:endParaRPr>
            </a:p>
          </p:txBody>
        </p:sp>
      </p:grpSp>
      <p:pic>
        <p:nvPicPr>
          <p:cNvPr id="48135" name="Picture 3" descr="1c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0213" y="3365500"/>
            <a:ext cx="159702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136" name="Группа 93"/>
          <p:cNvGrpSpPr>
            <a:grpSpLocks/>
          </p:cNvGrpSpPr>
          <p:nvPr/>
        </p:nvGrpSpPr>
        <p:grpSpPr bwMode="auto">
          <a:xfrm>
            <a:off x="3640138" y="5616575"/>
            <a:ext cx="2157412" cy="887413"/>
            <a:chOff x="3258820" y="5143512"/>
            <a:chExt cx="2214578" cy="917589"/>
          </a:xfrm>
        </p:grpSpPr>
        <p:pic>
          <p:nvPicPr>
            <p:cNvPr id="82" name="Picture 30" descr="tp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358223" y="5143512"/>
              <a:ext cx="1989699" cy="444842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</p:pic>
        <p:sp>
          <p:nvSpPr>
            <p:cNvPr id="83" name="Text Box 13"/>
            <p:cNvSpPr txBox="1">
              <a:spLocks noChangeArrowheads="1"/>
            </p:cNvSpPr>
            <p:nvPr/>
          </p:nvSpPr>
          <p:spPr bwMode="auto">
            <a:xfrm>
              <a:off x="3258820" y="5599844"/>
              <a:ext cx="2214578" cy="4612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rPr>
                <a:t>Информационно-справочные системы </a:t>
              </a:r>
              <a:r>
                <a:rPr lang="en-US" sz="1200" dirty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</a:rPr>
                <a:t>TopPlan Professional</a:t>
              </a:r>
              <a:endParaRPr lang="ru-RU" sz="1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endParaRPr>
            </a:p>
          </p:txBody>
        </p:sp>
      </p:grpSp>
      <p:pic>
        <p:nvPicPr>
          <p:cNvPr id="48137" name="Picture 67" descr="C:\Documents and Settings\User\Рабочий стол\Work\IMG\Logo_progs\sql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875" y="3324225"/>
            <a:ext cx="20177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Text Box 13"/>
          <p:cNvSpPr txBox="1">
            <a:spLocks noChangeArrowheads="1"/>
          </p:cNvSpPr>
          <p:nvPr/>
        </p:nvSpPr>
        <p:spPr bwMode="auto">
          <a:xfrm>
            <a:off x="3881438" y="1789113"/>
            <a:ext cx="1671637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7B3D17"/>
                </a:solidFill>
                <a:latin typeface="Calibri" pitchFamily="34" charset="0"/>
              </a:rPr>
              <a:t>ODBC-</a:t>
            </a:r>
            <a:r>
              <a:rPr lang="ru-RU" sz="1400" dirty="0">
                <a:solidFill>
                  <a:srgbClr val="7B3D17"/>
                </a:solidFill>
              </a:rPr>
              <a:t>источники</a:t>
            </a:r>
          </a:p>
        </p:txBody>
      </p:sp>
      <p:grpSp>
        <p:nvGrpSpPr>
          <p:cNvPr id="8" name="Группа 126"/>
          <p:cNvGrpSpPr/>
          <p:nvPr/>
        </p:nvGrpSpPr>
        <p:grpSpPr>
          <a:xfrm>
            <a:off x="3030511" y="2523274"/>
            <a:ext cx="407986" cy="667674"/>
            <a:chOff x="3000364" y="2708270"/>
            <a:chExt cx="418743" cy="6898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1" name="Стрелка вниз 100"/>
            <p:cNvSpPr/>
            <p:nvPr/>
          </p:nvSpPr>
          <p:spPr>
            <a:xfrm rot="18720874">
              <a:off x="2917385" y="3097408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трелка вниз 101"/>
            <p:cNvSpPr/>
            <p:nvPr/>
          </p:nvSpPr>
          <p:spPr>
            <a:xfrm rot="7973508">
              <a:off x="3118407" y="279124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9" name="Группа 127"/>
          <p:cNvGrpSpPr/>
          <p:nvPr/>
        </p:nvGrpSpPr>
        <p:grpSpPr>
          <a:xfrm>
            <a:off x="4348796" y="2217189"/>
            <a:ext cx="735548" cy="269957"/>
            <a:chOff x="4348958" y="2302041"/>
            <a:chExt cx="754942" cy="27891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8" name="Стрелка вниз 117"/>
            <p:cNvSpPr/>
            <p:nvPr/>
          </p:nvSpPr>
          <p:spPr>
            <a:xfrm rot="21562444">
              <a:off x="4348958" y="236323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трелка вниз 118"/>
            <p:cNvSpPr/>
            <p:nvPr/>
          </p:nvSpPr>
          <p:spPr>
            <a:xfrm rot="10815078">
              <a:off x="4720220" y="2302041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" name="Группа 125"/>
          <p:cNvGrpSpPr/>
          <p:nvPr/>
        </p:nvGrpSpPr>
        <p:grpSpPr>
          <a:xfrm>
            <a:off x="2719273" y="3445188"/>
            <a:ext cx="269644" cy="721205"/>
            <a:chOff x="3028905" y="3754388"/>
            <a:chExt cx="276754" cy="74514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0" name="Стрелка вниз 119"/>
            <p:cNvSpPr/>
            <p:nvPr/>
          </p:nvSpPr>
          <p:spPr>
            <a:xfrm rot="16167026">
              <a:off x="3004959" y="4198834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трелка вниз 120"/>
            <p:cNvSpPr/>
            <p:nvPr/>
          </p:nvSpPr>
          <p:spPr>
            <a:xfrm rot="5419660">
              <a:off x="2945926" y="3837367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1" name="Группа 124"/>
          <p:cNvGrpSpPr/>
          <p:nvPr/>
        </p:nvGrpSpPr>
        <p:grpSpPr>
          <a:xfrm flipH="1">
            <a:off x="3037026" y="4384363"/>
            <a:ext cx="407986" cy="667674"/>
            <a:chOff x="3172223" y="4718033"/>
            <a:chExt cx="418743" cy="6898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3" name="Стрелка вниз 122"/>
            <p:cNvSpPr/>
            <p:nvPr/>
          </p:nvSpPr>
          <p:spPr>
            <a:xfrm rot="18720874">
              <a:off x="3089244" y="5107171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4" name="Стрелка вниз 123"/>
            <p:cNvSpPr/>
            <p:nvPr/>
          </p:nvSpPr>
          <p:spPr>
            <a:xfrm rot="7973508">
              <a:off x="3290266" y="4801012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2" name="Группа 128"/>
          <p:cNvGrpSpPr/>
          <p:nvPr/>
        </p:nvGrpSpPr>
        <p:grpSpPr>
          <a:xfrm>
            <a:off x="4346733" y="5143305"/>
            <a:ext cx="735548" cy="269957"/>
            <a:chOff x="4348958" y="2302041"/>
            <a:chExt cx="754942" cy="27891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0" name="Стрелка вниз 129"/>
            <p:cNvSpPr/>
            <p:nvPr/>
          </p:nvSpPr>
          <p:spPr>
            <a:xfrm rot="21562444">
              <a:off x="4348958" y="236323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1" name="Стрелка вниз 130"/>
            <p:cNvSpPr/>
            <p:nvPr/>
          </p:nvSpPr>
          <p:spPr>
            <a:xfrm rot="10815078">
              <a:off x="4720220" y="2302041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" name="Группа 135"/>
          <p:cNvGrpSpPr/>
          <p:nvPr/>
        </p:nvGrpSpPr>
        <p:grpSpPr>
          <a:xfrm>
            <a:off x="6390394" y="3448547"/>
            <a:ext cx="269644" cy="721205"/>
            <a:chOff x="3028905" y="3754388"/>
            <a:chExt cx="276754" cy="74514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7" name="Стрелка вниз 136"/>
            <p:cNvSpPr/>
            <p:nvPr/>
          </p:nvSpPr>
          <p:spPr>
            <a:xfrm rot="16167026">
              <a:off x="3004959" y="4198834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8" name="Стрелка вниз 137"/>
            <p:cNvSpPr/>
            <p:nvPr/>
          </p:nvSpPr>
          <p:spPr>
            <a:xfrm rot="5419660">
              <a:off x="2945926" y="3837367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144"/>
          <p:cNvGrpSpPr/>
          <p:nvPr/>
        </p:nvGrpSpPr>
        <p:grpSpPr>
          <a:xfrm flipV="1">
            <a:off x="5967126" y="2520179"/>
            <a:ext cx="407986" cy="667674"/>
            <a:chOff x="3000364" y="2708270"/>
            <a:chExt cx="418743" cy="6898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46" name="Стрелка вниз 145"/>
            <p:cNvSpPr/>
            <p:nvPr/>
          </p:nvSpPr>
          <p:spPr>
            <a:xfrm rot="18720874">
              <a:off x="2917385" y="3097408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7" name="Стрелка вниз 146"/>
            <p:cNvSpPr/>
            <p:nvPr/>
          </p:nvSpPr>
          <p:spPr>
            <a:xfrm rot="7973508">
              <a:off x="3118407" y="279124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5" name="Группа 154"/>
          <p:cNvGrpSpPr/>
          <p:nvPr/>
        </p:nvGrpSpPr>
        <p:grpSpPr>
          <a:xfrm flipH="1" flipV="1">
            <a:off x="5956945" y="4384363"/>
            <a:ext cx="407986" cy="667674"/>
            <a:chOff x="3000364" y="2708270"/>
            <a:chExt cx="418743" cy="6898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56" name="Стрелка вниз 155"/>
            <p:cNvSpPr/>
            <p:nvPr/>
          </p:nvSpPr>
          <p:spPr>
            <a:xfrm rot="18720874">
              <a:off x="2917385" y="3097408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7" name="Стрелка вниз 156"/>
            <p:cNvSpPr/>
            <p:nvPr/>
          </p:nvSpPr>
          <p:spPr>
            <a:xfrm rot="7973508">
              <a:off x="3118407" y="279124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48148" name="Picture 33" descr="ASU_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86750" y="6500813"/>
            <a:ext cx="714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  <p:pic>
        <p:nvPicPr>
          <p:cNvPr id="1027" name="Picture 3" descr="C:\Documents and Settings\User\Рабочий стол\cd.gif"/>
          <p:cNvPicPr>
            <a:picLocks noChangeAspect="1" noChangeArrowheads="1"/>
          </p:cNvPicPr>
          <p:nvPr/>
        </p:nvPicPr>
        <p:blipFill>
          <a:blip r:embed="rId10">
            <a:lum bright="-10000" contrast="-10000"/>
          </a:blip>
          <a:srcRect/>
          <a:stretch>
            <a:fillRect/>
          </a:stretch>
        </p:blipFill>
        <p:spPr bwMode="auto">
          <a:xfrm>
            <a:off x="3487730" y="2597144"/>
            <a:ext cx="2412000" cy="241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2285984" y="4427544"/>
            <a:ext cx="35719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000232" y="3000372"/>
            <a:ext cx="3929090" cy="285752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Обмен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данными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Outlook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2" name="Группа 50"/>
          <p:cNvGrpSpPr/>
          <p:nvPr/>
        </p:nvGrpSpPr>
        <p:grpSpPr>
          <a:xfrm>
            <a:off x="5012878" y="3876897"/>
            <a:ext cx="1916576" cy="1442635"/>
            <a:chOff x="4918740" y="4143380"/>
            <a:chExt cx="1785950" cy="1277418"/>
          </a:xfrm>
        </p:grpSpPr>
        <p:pic>
          <p:nvPicPr>
            <p:cNvPr id="25" name="Picture 12" descr="outlook_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6380" y="4143380"/>
              <a:ext cx="984250" cy="984250"/>
            </a:xfrm>
            <a:prstGeom prst="rect">
              <a:avLst/>
            </a:prstGeom>
            <a:noFill/>
          </p:spPr>
        </p:pic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4918740" y="5148269"/>
              <a:ext cx="1785950" cy="2725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7B3D17"/>
                  </a:solidFill>
                  <a:latin typeface="Calibri" pitchFamily="34" charset="0"/>
                </a:rPr>
                <a:t>Microsoft Outlook</a:t>
              </a:r>
              <a:endParaRPr lang="ru-RU" sz="1400" dirty="0">
                <a:solidFill>
                  <a:srgbClr val="7B3D17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Группа 35"/>
          <p:cNvGrpSpPr/>
          <p:nvPr/>
        </p:nvGrpSpPr>
        <p:grpSpPr>
          <a:xfrm>
            <a:off x="714348" y="3478413"/>
            <a:ext cx="2071702" cy="1879413"/>
            <a:chOff x="714348" y="2857496"/>
            <a:chExt cx="2071702" cy="1879413"/>
          </a:xfrm>
        </p:grpSpPr>
        <p:pic>
          <p:nvPicPr>
            <p:cNvPr id="27" name="Рисунок 26" descr="C:\Documents and Settings\User\Local Settings\Temporary Internet Files\Content.IE5\YJ73SIDA\MCj04315760000[1]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8662" y="2857496"/>
              <a:ext cx="1756922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714348" y="4429132"/>
              <a:ext cx="20717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45000"/>
                </a:spcBef>
                <a:defRPr/>
              </a:pPr>
              <a:r>
                <a:rPr lang="ru-RU" sz="1400" dirty="0" smtClean="0">
                  <a:solidFill>
                    <a:srgbClr val="7B3D17"/>
                  </a:solidFill>
                  <a:latin typeface="+mn-lt"/>
                </a:rPr>
                <a:t>«Экспресс-Контакт»</a:t>
              </a:r>
              <a:endParaRPr lang="ru-RU" sz="1400" dirty="0">
                <a:solidFill>
                  <a:srgbClr val="7B3D17"/>
                </a:solidFill>
                <a:latin typeface="+mn-lt"/>
              </a:endParaRPr>
            </a:p>
          </p:txBody>
        </p: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714348" y="1701217"/>
            <a:ext cx="75724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63538">
              <a:spcBef>
                <a:spcPct val="45000"/>
              </a:spcBef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Обмен данными с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Microsoft Outlook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включает импорт, экспорт и синхронизацию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контактов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задач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входящей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исходящей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почты: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Группа 32"/>
          <p:cNvGrpSpPr/>
          <p:nvPr/>
        </p:nvGrpSpPr>
        <p:grpSpPr>
          <a:xfrm>
            <a:off x="3125470" y="2629586"/>
            <a:ext cx="1785950" cy="928694"/>
            <a:chOff x="3571868" y="3786190"/>
            <a:chExt cx="1928826" cy="107157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31" name="Прямоугольник 30"/>
            <p:cNvSpPr/>
            <p:nvPr/>
          </p:nvSpPr>
          <p:spPr>
            <a:xfrm>
              <a:off x="3571868" y="3786190"/>
              <a:ext cx="1928826" cy="1071570"/>
            </a:xfrm>
            <a:prstGeom prst="rect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" name="Picture 46" descr="fiz_person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81939" y="3986216"/>
              <a:ext cx="561536" cy="655840"/>
            </a:xfrm>
            <a:prstGeom prst="rect">
              <a:avLst/>
            </a:prstGeom>
            <a:grpFill/>
          </p:spPr>
        </p:pic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>
              <a:off x="4249786" y="4012593"/>
              <a:ext cx="1071570" cy="7517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ru-RU" sz="1100" b="1" dirty="0" smtClean="0">
                  <a:solidFill>
                    <a:schemeClr val="tx1"/>
                  </a:solidFill>
                </a:rPr>
                <a:t>Антонов</a:t>
              </a:r>
              <a:r>
                <a:rPr lang="ru-RU" sz="1100" dirty="0" smtClean="0">
                  <a:solidFill>
                    <a:schemeClr val="tx1"/>
                  </a:solidFill>
                </a:rPr>
                <a:t> </a:t>
              </a:r>
              <a:r>
                <a:rPr lang="en-US" sz="1100" dirty="0" smtClean="0">
                  <a:solidFill>
                    <a:schemeClr val="tx1"/>
                  </a:solidFill>
                </a:rPr>
                <a:t/>
              </a:r>
              <a:br>
                <a:rPr lang="en-US" sz="1100" dirty="0" smtClean="0">
                  <a:solidFill>
                    <a:schemeClr val="tx1"/>
                  </a:solidFill>
                </a:rPr>
              </a:br>
              <a:r>
                <a:rPr lang="ru-RU" sz="1000" dirty="0" smtClean="0">
                  <a:solidFill>
                    <a:schemeClr val="tx1"/>
                  </a:solidFill>
                </a:rPr>
                <a:t>Юрий Юрьевич</a:t>
              </a:r>
            </a:p>
            <a:p>
              <a:pPr algn="l"/>
              <a:r>
                <a:rPr lang="ru-RU" sz="1000" dirty="0" smtClean="0"/>
                <a:t>ООО «Монашка»</a:t>
              </a:r>
              <a:endParaRPr lang="ru-RU" sz="1000" dirty="0" smtClean="0">
                <a:solidFill>
                  <a:schemeClr val="tx1"/>
                </a:solidFill>
              </a:endParaRPr>
            </a:p>
            <a:p>
              <a:pPr algn="l">
                <a:spcBef>
                  <a:spcPts val="600"/>
                </a:spcBef>
              </a:pPr>
              <a:r>
                <a:rPr lang="en-US" sz="1000" dirty="0" smtClean="0">
                  <a:solidFill>
                    <a:schemeClr val="tx1"/>
                  </a:solidFill>
                  <a:latin typeface="Calibri" pitchFamily="34" charset="0"/>
                  <a:hlinkClick r:id="rId5"/>
                </a:rPr>
                <a:t>Antonov@mail.ru</a:t>
              </a:r>
              <a:endParaRPr lang="en-US" sz="10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/>
              <a:endParaRPr lang="ru-RU" sz="11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4" name="Рисунок 33" descr="C:\Documents and Settings\vrz!\Local Settings\Temporary Internet Files\Content.IE5\1RBAUHA0\MCj04315850000[1]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1222" y="3785690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39784" y="5272792"/>
            <a:ext cx="1357322" cy="101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Рисунок 38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396" y="2500306"/>
            <a:ext cx="785818" cy="115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6929422" y="3786190"/>
            <a:ext cx="1928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45000"/>
              </a:spcBef>
              <a:defRPr/>
            </a:pPr>
            <a:r>
              <a:rPr lang="ru-RU" sz="1200" dirty="0" smtClean="0">
                <a:solidFill>
                  <a:srgbClr val="7B3D17"/>
                </a:solidFill>
                <a:latin typeface="Calibri" pitchFamily="34" charset="0"/>
              </a:rPr>
              <a:t>Синхронизация с мобильными устройствами</a:t>
            </a:r>
            <a:endParaRPr lang="ru-RU" sz="1200" dirty="0">
              <a:solidFill>
                <a:srgbClr val="7B3D17"/>
              </a:solidFill>
              <a:latin typeface="Calibri" pitchFamily="34" charset="0"/>
            </a:endParaRPr>
          </a:p>
        </p:txBody>
      </p:sp>
      <p:sp>
        <p:nvSpPr>
          <p:cNvPr id="41" name="Дуга 40"/>
          <p:cNvSpPr/>
          <p:nvPr/>
        </p:nvSpPr>
        <p:spPr>
          <a:xfrm>
            <a:off x="6072198" y="3368713"/>
            <a:ext cx="914400" cy="914400"/>
          </a:xfrm>
          <a:prstGeom prst="arc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>
            <a:off x="6132170" y="3037241"/>
            <a:ext cx="1224000" cy="1188000"/>
          </a:xfrm>
          <a:prstGeom prst="arc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>
            <a:off x="6057904" y="2643182"/>
            <a:ext cx="1643074" cy="1616628"/>
          </a:xfrm>
          <a:prstGeom prst="arc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33" descr="ASU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37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 descr="C:\Documents and Settings\User\Local Settings\Temporary Internet Files\Content.IE5\YJ73SIDA\MCj04315760000[1]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3968" y="3160260"/>
            <a:ext cx="175692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50"/>
          <p:cNvGrpSpPr/>
          <p:nvPr/>
        </p:nvGrpSpPr>
        <p:grpSpPr>
          <a:xfrm>
            <a:off x="656292" y="3519713"/>
            <a:ext cx="2059452" cy="1528096"/>
            <a:chOff x="4918740" y="4143380"/>
            <a:chExt cx="1785950" cy="1248072"/>
          </a:xfrm>
        </p:grpSpPr>
        <p:pic>
          <p:nvPicPr>
            <p:cNvPr id="52" name="Picture 12" descr="outlook_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6380" y="4143380"/>
              <a:ext cx="984250" cy="984250"/>
            </a:xfrm>
            <a:prstGeom prst="rect">
              <a:avLst/>
            </a:prstGeom>
            <a:noFill/>
          </p:spPr>
        </p:pic>
        <p:sp>
          <p:nvSpPr>
            <p:cNvPr id="53" name="Text Box 13"/>
            <p:cNvSpPr txBox="1">
              <a:spLocks noChangeArrowheads="1"/>
            </p:cNvSpPr>
            <p:nvPr/>
          </p:nvSpPr>
          <p:spPr bwMode="auto">
            <a:xfrm>
              <a:off x="4918740" y="5148269"/>
              <a:ext cx="1785950" cy="24318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996633"/>
                  </a:solidFill>
                  <a:latin typeface="Calibri" pitchFamily="34" charset="0"/>
                </a:rPr>
                <a:t>Microsoft </a:t>
              </a:r>
              <a:r>
                <a:rPr lang="en-US" sz="1400" dirty="0" smtClean="0">
                  <a:solidFill>
                    <a:schemeClr val="accent2"/>
                  </a:solidFill>
                  <a:latin typeface="Calibri" pitchFamily="34" charset="0"/>
                </a:rPr>
                <a:t>Outlook</a:t>
              </a:r>
              <a:endParaRPr lang="ru-RU" sz="1400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6830120" y="4545479"/>
            <a:ext cx="20717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45000"/>
              </a:spcBef>
              <a:defRPr/>
            </a:pPr>
            <a:r>
              <a:rPr lang="ru-RU" sz="1400" dirty="0" smtClean="0">
                <a:solidFill>
                  <a:schemeClr val="accent2"/>
                </a:solidFill>
              </a:rPr>
              <a:t>«Экспресс-Контакт»</a:t>
            </a:r>
            <a:endParaRPr lang="ru-RU" sz="1400" dirty="0">
              <a:solidFill>
                <a:schemeClr val="accent2"/>
              </a:solidFill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1584986" y="2647944"/>
            <a:ext cx="22860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45000"/>
              </a:spcBef>
              <a:defRPr/>
            </a:pPr>
            <a:r>
              <a:rPr lang="ru-RU" sz="1400" dirty="0" smtClean="0">
                <a:solidFill>
                  <a:schemeClr val="accent2"/>
                </a:solidFill>
              </a:rPr>
              <a:t>Входящее письмо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ru-RU" sz="1400" dirty="0" smtClean="0">
                <a:solidFill>
                  <a:schemeClr val="accent2"/>
                </a:solidFill>
              </a:rPr>
              <a:t>электронной почты</a:t>
            </a:r>
            <a:r>
              <a:rPr lang="en-US" sz="1400" dirty="0" smtClean="0">
                <a:solidFill>
                  <a:schemeClr val="accent2"/>
                </a:solidFill>
              </a:rPr>
              <a:t/>
            </a:r>
            <a:br>
              <a:rPr lang="en-US" sz="1400" dirty="0" smtClean="0">
                <a:solidFill>
                  <a:schemeClr val="accent2"/>
                </a:solidFill>
              </a:rPr>
            </a:br>
            <a:r>
              <a:rPr lang="en-US" sz="1400" i="1" dirty="0" smtClean="0">
                <a:solidFill>
                  <a:schemeClr val="accent2"/>
                </a:solidFill>
                <a:latin typeface="Calibri" pitchFamily="34" charset="0"/>
              </a:rPr>
              <a:t>mail@romashka.ru</a:t>
            </a:r>
            <a:endParaRPr lang="ru-RU" sz="1400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63" name="Стрелка вниз 62"/>
          <p:cNvSpPr/>
          <p:nvPr/>
        </p:nvSpPr>
        <p:spPr>
          <a:xfrm rot="16167026">
            <a:off x="2357871" y="4052435"/>
            <a:ext cx="501434" cy="35239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540" y="2833230"/>
            <a:ext cx="1154087" cy="86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866342" y="3847876"/>
            <a:ext cx="17056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45000"/>
              </a:spcBef>
              <a:defRPr/>
            </a:pPr>
            <a:r>
              <a:rPr lang="ru-RU" sz="1400" dirty="0" smtClean="0">
                <a:solidFill>
                  <a:schemeClr val="accent2"/>
                </a:solidFill>
              </a:rPr>
              <a:t>Есть ли адрес </a:t>
            </a:r>
            <a:r>
              <a:rPr lang="en-US" sz="1400" i="1" dirty="0" smtClean="0">
                <a:solidFill>
                  <a:schemeClr val="accent2"/>
                </a:solidFill>
                <a:latin typeface="Calibri" pitchFamily="34" charset="0"/>
              </a:rPr>
              <a:t>mail@romashka.ru</a:t>
            </a:r>
            <a:r>
              <a:rPr lang="ru-RU" sz="1400" dirty="0" smtClean="0">
                <a:solidFill>
                  <a:schemeClr val="accent2"/>
                </a:solidFill>
              </a:rPr>
              <a:t/>
            </a:r>
            <a:br>
              <a:rPr lang="ru-RU" sz="1400" dirty="0" smtClean="0">
                <a:solidFill>
                  <a:schemeClr val="accent2"/>
                </a:solidFill>
              </a:rPr>
            </a:br>
            <a:r>
              <a:rPr lang="ru-RU" sz="1400" dirty="0" smtClean="0">
                <a:solidFill>
                  <a:schemeClr val="accent2"/>
                </a:solidFill>
              </a:rPr>
              <a:t>в базе данных?</a:t>
            </a:r>
            <a:endParaRPr lang="ru-RU" sz="1400" dirty="0">
              <a:solidFill>
                <a:schemeClr val="accent2"/>
              </a:solidFill>
            </a:endParaRPr>
          </a:p>
        </p:txBody>
      </p:sp>
      <p:pic>
        <p:nvPicPr>
          <p:cNvPr id="14" name="Picture 37" descr="jur_person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15670" y="3118982"/>
            <a:ext cx="785818" cy="978264"/>
          </a:xfrm>
          <a:prstGeom prst="rect">
            <a:avLst/>
          </a:prstGeom>
          <a:noFill/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000628" y="4309144"/>
            <a:ext cx="15716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45000"/>
              </a:spcBef>
              <a:defRPr/>
            </a:pPr>
            <a:r>
              <a:rPr lang="ru-RU" sz="1400" dirty="0" smtClean="0">
                <a:solidFill>
                  <a:schemeClr val="accent2"/>
                </a:solidFill>
              </a:rPr>
              <a:t>Компания «Ромашка»</a:t>
            </a:r>
            <a:r>
              <a:rPr lang="en-US" sz="1400" dirty="0" smtClean="0">
                <a:solidFill>
                  <a:schemeClr val="accent2"/>
                </a:solidFill>
              </a:rPr>
              <a:t/>
            </a:r>
            <a:br>
              <a:rPr lang="en-US" sz="1400" dirty="0" smtClean="0">
                <a:solidFill>
                  <a:schemeClr val="accent2"/>
                </a:solidFill>
              </a:rPr>
            </a:br>
            <a:r>
              <a:rPr lang="en-US" sz="1400" i="1" dirty="0" smtClean="0">
                <a:solidFill>
                  <a:schemeClr val="accent2"/>
                </a:solidFill>
                <a:latin typeface="Calibri" pitchFamily="34" charset="0"/>
              </a:rPr>
              <a:t>mail@romashka.ru</a:t>
            </a:r>
            <a:endParaRPr lang="ru-RU" sz="1400" i="1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6" name="Picture 37" descr="jur_person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2984" y="3271382"/>
            <a:ext cx="785818" cy="978264"/>
          </a:xfrm>
          <a:prstGeom prst="rect">
            <a:avLst/>
          </a:prstGeom>
          <a:noFill/>
        </p:spPr>
      </p:pic>
      <p:sp>
        <p:nvSpPr>
          <p:cNvPr id="18" name="Стрелка вниз 17"/>
          <p:cNvSpPr/>
          <p:nvPr/>
        </p:nvSpPr>
        <p:spPr>
          <a:xfrm rot="16167026">
            <a:off x="4726441" y="4052435"/>
            <a:ext cx="501434" cy="35239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167026">
            <a:off x="6385162" y="4052435"/>
            <a:ext cx="501434" cy="35239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239" y="2833230"/>
            <a:ext cx="1154087" cy="86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214810" y="5487431"/>
            <a:ext cx="4500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45000"/>
              </a:spcBef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В систему импортируется тема, текст (тело) письма, вложения, дата получения и т. п.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785786" y="1714488"/>
            <a:ext cx="5214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45000"/>
              </a:spcBef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Электронное письмо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переносится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в «Экспресс-Контакт» 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 виде задачи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в истории взаимоотношений.</a:t>
            </a:r>
          </a:p>
        </p:txBody>
      </p:sp>
      <p:sp>
        <p:nvSpPr>
          <p:cNvPr id="24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Импорт входящей почты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23" name="Picture 33" descr="ASU_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26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02312E-6 L 0.21771 -0.11029 C 0.26354 -0.13526 0.33177 -0.14797 0.40295 -0.14797 C 0.48438 -0.14797 0.54913 -0.13526 0.59497 -0.11029 L 0.81337 -2.02312E-6 " pathEditMode="relative" rAng="0" ptsTypes="FffFF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63" grpId="0" animBg="1"/>
      <p:bldP spid="13" grpId="0"/>
      <p:bldP spid="15" grpId="0"/>
      <p:bldP spid="18" grpId="0" animBg="1"/>
      <p:bldP spid="19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 rot="10800000" flipH="1">
            <a:off x="482600" y="5894388"/>
            <a:ext cx="1439863" cy="158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H="1">
            <a:off x="1922463" y="5180013"/>
            <a:ext cx="1285875" cy="158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H="1">
            <a:off x="3208338" y="4465638"/>
            <a:ext cx="1285875" cy="158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H="1">
            <a:off x="4494213" y="3751263"/>
            <a:ext cx="1285875" cy="158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 flipH="1">
            <a:off x="5780088" y="3035300"/>
            <a:ext cx="1285875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 flipH="1">
            <a:off x="7062788" y="2320925"/>
            <a:ext cx="1116012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922463" y="5180013"/>
            <a:ext cx="1587" cy="714375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208338" y="4465638"/>
            <a:ext cx="1587" cy="714375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4494213" y="3751263"/>
            <a:ext cx="1587" cy="714375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780088" y="3035300"/>
            <a:ext cx="1587" cy="71596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7065963" y="2320925"/>
            <a:ext cx="1587" cy="714375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7" name="Picture 10" descr="C:\Documents and Settings\User\Рабочий стол\Work\IMG\cd_eu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338" y="542925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8" name="Text Box 33"/>
          <p:cNvSpPr txBox="1">
            <a:spLocks noChangeArrowheads="1"/>
          </p:cNvSpPr>
          <p:nvPr/>
        </p:nvSpPr>
        <p:spPr bwMode="auto">
          <a:xfrm>
            <a:off x="2208213" y="5715000"/>
            <a:ext cx="3857625" cy="738188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b="1" dirty="0">
                <a:solidFill>
                  <a:srgbClr val="7B3D17"/>
                </a:solidFill>
                <a:latin typeface="Calibri" pitchFamily="34" charset="0"/>
              </a:rPr>
              <a:t>Поставка</a:t>
            </a:r>
            <a:r>
              <a:rPr lang="ru-RU" sz="1600" dirty="0">
                <a:solidFill>
                  <a:srgbClr val="7B3D17"/>
                </a:solidFill>
                <a:latin typeface="Calibri" pitchFamily="34" charset="0"/>
              </a:rPr>
              <a:t> программного обеспечения: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solidFill>
                  <a:srgbClr val="7B3D17"/>
                </a:solidFill>
                <a:latin typeface="Calibri" pitchFamily="34" charset="0"/>
              </a:rPr>
              <a:t> установочный диск;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solidFill>
                  <a:srgbClr val="7B3D17"/>
                </a:solidFill>
                <a:latin typeface="Calibri" pitchFamily="34" charset="0"/>
              </a:rPr>
              <a:t> руководство пользователя;</a:t>
            </a:r>
          </a:p>
        </p:txBody>
      </p:sp>
      <p:grpSp>
        <p:nvGrpSpPr>
          <p:cNvPr id="52239" name="Группа 76"/>
          <p:cNvGrpSpPr>
            <a:grpSpLocks/>
          </p:cNvGrpSpPr>
          <p:nvPr/>
        </p:nvGrpSpPr>
        <p:grpSpPr bwMode="auto">
          <a:xfrm>
            <a:off x="3565525" y="3786188"/>
            <a:ext cx="1428750" cy="1428750"/>
            <a:chOff x="3214678" y="2428868"/>
            <a:chExt cx="2000264" cy="1928826"/>
          </a:xfrm>
        </p:grpSpPr>
        <p:pic>
          <p:nvPicPr>
            <p:cNvPr id="52254" name="Рисунок 7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3214678" y="2428868"/>
              <a:ext cx="1785950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255" name="Рисунок 7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43306" y="2857496"/>
              <a:ext cx="1571636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2240" name="Рисунок 81" descr="C:\Documents and Settings\User\Local Settings\Temporary Internet Files\Content.IE5\F2EZTA9R\MCj0433942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65850" y="2143125"/>
            <a:ext cx="1141413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41" name="Рисунок 82" descr="C:\Documents and Settings\User\Local Settings\Temporary Internet Files\Content.IE5\YJ73SIDA\MCj043157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93900" y="4357688"/>
            <a:ext cx="1571625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2" name="Text Box 33"/>
          <p:cNvSpPr txBox="1">
            <a:spLocks noChangeArrowheads="1"/>
          </p:cNvSpPr>
          <p:nvPr/>
        </p:nvSpPr>
        <p:spPr bwMode="auto">
          <a:xfrm>
            <a:off x="565150" y="4071938"/>
            <a:ext cx="2286000" cy="492125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b="1" dirty="0">
                <a:solidFill>
                  <a:srgbClr val="7B3D17"/>
                </a:solidFill>
                <a:latin typeface="Calibri" pitchFamily="34" charset="0"/>
              </a:rPr>
              <a:t>Установка</a:t>
            </a:r>
            <a:r>
              <a:rPr lang="ru-RU" sz="1600" dirty="0">
                <a:solidFill>
                  <a:srgbClr val="7B3D17"/>
                </a:solidFill>
                <a:latin typeface="Calibri" pitchFamily="34" charset="0"/>
              </a:rPr>
              <a:t> ПО, настройка сетевого режима работы</a:t>
            </a:r>
          </a:p>
        </p:txBody>
      </p:sp>
      <p:pic>
        <p:nvPicPr>
          <p:cNvPr id="52243" name="Рисунок 80" descr="C:\Documents and Settings\User\Local Settings\Temporary Internet Files\Content.IE5\F2EZTA9R\MCj04339410000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80163" y="2286000"/>
            <a:ext cx="118903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4" name="Text Box 33"/>
          <p:cNvSpPr txBox="1">
            <a:spLocks noChangeArrowheads="1"/>
          </p:cNvSpPr>
          <p:nvPr/>
        </p:nvSpPr>
        <p:spPr bwMode="auto">
          <a:xfrm>
            <a:off x="1136650" y="3214688"/>
            <a:ext cx="3071813" cy="492125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ru-RU" sz="1600" b="1">
                <a:solidFill>
                  <a:srgbClr val="7B3D17"/>
                </a:solidFill>
                <a:latin typeface="Calibri" pitchFamily="34" charset="0"/>
              </a:rPr>
              <a:t>Экспресс-обследование</a:t>
            </a:r>
            <a:r>
              <a:rPr lang="ru-RU" sz="1600">
                <a:solidFill>
                  <a:srgbClr val="7B3D17"/>
                </a:solidFill>
                <a:latin typeface="Calibri" pitchFamily="34" charset="0"/>
              </a:rPr>
              <a:t> предприятия и бизнес-процессов</a:t>
            </a:r>
          </a:p>
        </p:txBody>
      </p:sp>
      <p:sp>
        <p:nvSpPr>
          <p:cNvPr id="88" name="Овал 87"/>
          <p:cNvSpPr/>
          <p:nvPr/>
        </p:nvSpPr>
        <p:spPr>
          <a:xfrm>
            <a:off x="430213" y="5805488"/>
            <a:ext cx="180975" cy="1793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46" name="Text Box 33"/>
          <p:cNvSpPr txBox="1">
            <a:spLocks noChangeArrowheads="1"/>
          </p:cNvSpPr>
          <p:nvPr/>
        </p:nvSpPr>
        <p:spPr bwMode="auto">
          <a:xfrm>
            <a:off x="5124450" y="4202113"/>
            <a:ext cx="3071813" cy="492125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b="1">
                <a:solidFill>
                  <a:srgbClr val="7B3D17"/>
                </a:solidFill>
                <a:latin typeface="Calibri" pitchFamily="34" charset="0"/>
              </a:rPr>
              <a:t>Настройка </a:t>
            </a:r>
            <a:r>
              <a:rPr lang="ru-RU" sz="1600">
                <a:solidFill>
                  <a:srgbClr val="7B3D17"/>
                </a:solidFill>
                <a:latin typeface="Calibri" pitchFamily="34" charset="0"/>
              </a:rPr>
              <a:t>и первоначальное наполнение базы данных</a:t>
            </a:r>
          </a:p>
        </p:txBody>
      </p:sp>
      <p:pic>
        <p:nvPicPr>
          <p:cNvPr id="52247" name="Рисунок 92" descr="C:\Documents and Settings\User\Local Settings\Temporary Internet Files\Content.IE5\YJ73SIDA\MCj04338920000[1]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30763" y="2870200"/>
            <a:ext cx="129857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8" name="Text Box 33"/>
          <p:cNvSpPr txBox="1">
            <a:spLocks noChangeArrowheads="1"/>
          </p:cNvSpPr>
          <p:nvPr/>
        </p:nvSpPr>
        <p:spPr bwMode="auto">
          <a:xfrm>
            <a:off x="5715000" y="1643063"/>
            <a:ext cx="1785938" cy="492125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ru-RU" sz="1600">
                <a:solidFill>
                  <a:srgbClr val="7B3D17"/>
                </a:solidFill>
                <a:latin typeface="Calibri" pitchFamily="34" charset="0"/>
              </a:rPr>
              <a:t>Гарантийное</a:t>
            </a:r>
            <a:r>
              <a:rPr lang="ru-RU" sz="1600" b="1">
                <a:solidFill>
                  <a:srgbClr val="7B3D17"/>
                </a:solidFill>
                <a:latin typeface="Calibri" pitchFamily="34" charset="0"/>
              </a:rPr>
              <a:t> сопровождение</a:t>
            </a:r>
            <a:endParaRPr lang="ru-RU" sz="1600">
              <a:solidFill>
                <a:srgbClr val="7B3D17"/>
              </a:solidFill>
              <a:latin typeface="Calibri" pitchFamily="34" charset="0"/>
            </a:endParaRPr>
          </a:p>
        </p:txBody>
      </p:sp>
      <p:sp>
        <p:nvSpPr>
          <p:cNvPr id="52249" name="Text Box 33"/>
          <p:cNvSpPr txBox="1">
            <a:spLocks noChangeArrowheads="1"/>
          </p:cNvSpPr>
          <p:nvPr/>
        </p:nvSpPr>
        <p:spPr bwMode="auto">
          <a:xfrm>
            <a:off x="6637338" y="3546475"/>
            <a:ext cx="2214562" cy="492125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b="1">
                <a:solidFill>
                  <a:srgbClr val="7B3D17"/>
                </a:solidFill>
                <a:latin typeface="Calibri" pitchFamily="34" charset="0"/>
              </a:rPr>
              <a:t>Обучение </a:t>
            </a:r>
            <a:r>
              <a:rPr lang="ru-RU" sz="1600">
                <a:solidFill>
                  <a:srgbClr val="7B3D17"/>
                </a:solidFill>
                <a:latin typeface="Calibri" pitchFamily="34" charset="0"/>
              </a:rPr>
              <a:t>пользователей и ИТ-специалистов</a:t>
            </a:r>
          </a:p>
        </p:txBody>
      </p:sp>
      <p:sp>
        <p:nvSpPr>
          <p:cNvPr id="97" name="Овал 96"/>
          <p:cNvSpPr/>
          <p:nvPr/>
        </p:nvSpPr>
        <p:spPr>
          <a:xfrm>
            <a:off x="8143875" y="2214563"/>
            <a:ext cx="179388" cy="1793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Text Box 95"/>
          <p:cNvSpPr txBox="1">
            <a:spLocks noChangeArrowheads="1"/>
          </p:cNvSpPr>
          <p:nvPr/>
        </p:nvSpPr>
        <p:spPr bwMode="auto">
          <a:xfrm>
            <a:off x="485775" y="1857375"/>
            <a:ext cx="416401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B3D17"/>
                </a:solidFill>
                <a:latin typeface="+mn-lt"/>
              </a:rPr>
              <a:t>Компания «АСУ </a:t>
            </a:r>
            <a:r>
              <a:rPr lang="en-US" sz="1600" dirty="0">
                <a:solidFill>
                  <a:srgbClr val="7B3D17"/>
                </a:solidFill>
                <a:latin typeface="Calibri" pitchFamily="34" charset="0"/>
              </a:rPr>
              <a:t>XXI</a:t>
            </a:r>
            <a:r>
              <a:rPr lang="en-US" sz="1600" dirty="0">
                <a:solidFill>
                  <a:srgbClr val="7B3D17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7B3D17"/>
                </a:solidFill>
                <a:latin typeface="+mn-lt"/>
              </a:rPr>
              <a:t>век» в рамках поставки семейства программ оказывает клиентам комплекс услуг:</a:t>
            </a:r>
          </a:p>
        </p:txBody>
      </p:sp>
      <p:sp>
        <p:nvSpPr>
          <p:cNvPr id="52252" name="Заголовок 3"/>
          <p:cNvSpPr>
            <a:spLocks noGrp="1"/>
          </p:cNvSpPr>
          <p:nvPr>
            <p:ph type="title"/>
          </p:nvPr>
        </p:nvSpPr>
        <p:spPr>
          <a:xfrm>
            <a:off x="609600" y="357188"/>
            <a:ext cx="8248650" cy="790575"/>
          </a:xfrm>
        </p:spPr>
        <p:txBody>
          <a:bodyPr/>
          <a:lstStyle/>
          <a:p>
            <a:r>
              <a:rPr lang="ru-RU" sz="5400" b="1" smtClean="0"/>
              <a:t>Не программа, а услуга!</a:t>
            </a:r>
          </a:p>
        </p:txBody>
      </p:sp>
      <p:graphicFrame>
        <p:nvGraphicFramePr>
          <p:cNvPr id="108" name="Схема 107"/>
          <p:cNvGraphicFramePr/>
          <p:nvPr/>
        </p:nvGraphicFramePr>
        <p:xfrm>
          <a:off x="7643834" y="1714488"/>
          <a:ext cx="1152000" cy="115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514350"/>
            <a:ext cx="8153400" cy="628650"/>
          </a:xfrm>
        </p:spPr>
        <p:txBody>
          <a:bodyPr/>
          <a:lstStyle/>
          <a:p>
            <a:r>
              <a:rPr lang="ru-RU" sz="4800" b="1" smtClean="0"/>
              <a:t>Наши клиенты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90563" y="1714500"/>
          <a:ext cx="7858125" cy="4695828"/>
        </p:xfrm>
        <a:graphic>
          <a:graphicData uri="http://schemas.openxmlformats.org/drawingml/2006/table">
            <a:tbl>
              <a:tblPr/>
              <a:tblGrid>
                <a:gridCol w="1122362"/>
                <a:gridCol w="841375"/>
                <a:gridCol w="280988"/>
                <a:gridCol w="1122362"/>
                <a:gridCol w="561975"/>
                <a:gridCol w="561975"/>
                <a:gridCol w="1122363"/>
                <a:gridCol w="280987"/>
                <a:gridCol w="841375"/>
                <a:gridCol w="1122363"/>
              </a:tblGrid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Завод «Масса-К»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Завод «Армалит-1»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Завод «Металлист»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Завод «Ленинцец»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Завод «Транс-Балтия»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«Обуховский завод»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МХК «Регионхимснаб»</a:t>
                      </a: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Jam Hall Media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ООО «Баумит»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ООО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«Композит СПб»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НПФ «Уран»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Компания 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Vip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Паркет»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«Дювернуа Консалтинг»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«Балтийский берег»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Агентство недвижимости «Астера»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Тренинговая компания «Реконт»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Радио «Хит»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Радио «Рокс»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Компания «Вектон»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Радио 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«Эхо Москвы»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Рекламное агентство «Фричойс»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«Марлоу Навигейшн»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Группа «Конти»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Тренинговая компания «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Directorica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»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«Бизнес-журнал»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«Меди-Эстетик»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 «Мегалит»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Управляющая компания «Арсагера»</a:t>
                      </a: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ООО «Метроном»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ООО "Невисс-Комплекс»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Газета «Аргументы и факты»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ООО «Прогресс»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Фирма «Шарм»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ЗАО «Тепломаш»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Морской торговый порт «Выборг»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Журнал «Персонал Микс»</a:t>
                      </a:r>
                    </a:p>
                  </a:txBody>
                  <a:tcPr marL="32062" marR="32062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3288" name="Picture 60" descr="Massa_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6150" y="1808163"/>
            <a:ext cx="5715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89" name="Picture 59" descr="armalit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5813" y="1776413"/>
            <a:ext cx="642937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0" name="Picture 58" descr="metallis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000" y="1787525"/>
            <a:ext cx="642938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1" name="Picture 57" descr="lenine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7038" y="1717675"/>
            <a:ext cx="809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2" name="Picture 56" descr="trans_baltiy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1313" y="1755775"/>
            <a:ext cx="6191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3" name="Picture 55" descr="obuxovskij_zavo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40500" y="1736725"/>
            <a:ext cx="6381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4" name="Picture 54" descr="JamHall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3438" y="2714625"/>
            <a:ext cx="800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5" name="Picture 53" descr="Baumit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47875" y="26431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6" name="Picture 52" descr="composit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90875" y="2643188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7" name="Picture 51" descr="ura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94163" y="2684463"/>
            <a:ext cx="1019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8" name="Picture 50" descr="vip_parque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62563" y="2643188"/>
            <a:ext cx="9620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99" name="Picture 49" descr="duvernoi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84938" y="2660650"/>
            <a:ext cx="7858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0" name="Picture 47" descr="reco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76438" y="3500438"/>
            <a:ext cx="752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1" name="Picture 46" descr="hit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209925" y="3543300"/>
            <a:ext cx="5715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2" name="Picture 45" descr="roks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295775" y="3562350"/>
            <a:ext cx="628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3" name="Picture 43" descr="echo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477000" y="3571875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4" name="Picture 42" descr="marlow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904875" y="4500563"/>
            <a:ext cx="685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5" name="Picture 41" descr="conti_group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897063" y="4518025"/>
            <a:ext cx="962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6" name="Picture 40" descr="directorica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048000" y="4479925"/>
            <a:ext cx="9429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7" name="Picture 39" descr="biznes-zhyrn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191000" y="4572000"/>
            <a:ext cx="8001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8" name="Picture 38" descr="medi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405438" y="4429125"/>
            <a:ext cx="6000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09" name="Picture 36" descr="metronom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047750" y="5291138"/>
            <a:ext cx="14366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10" name="Picture 35" descr="neviss_komplex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3048000" y="5267325"/>
            <a:ext cx="12096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11" name="Picture 34" descr="aif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4886325" y="5243513"/>
            <a:ext cx="14859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12" name="Picture 33" descr="sharm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976313" y="5881688"/>
            <a:ext cx="15430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13" name="Picture 32" descr="Image1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2905125" y="5891213"/>
            <a:ext cx="1609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14" name="Picture 31" descr="viborgsky_port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4905375" y="5895975"/>
            <a:ext cx="1438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31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</a:t>
            </a:r>
            <a:endParaRPr lang="ru-RU" sz="900"/>
          </a:p>
          <a:p>
            <a:pPr eaLnBrk="0" hangingPunct="0"/>
            <a:endParaRPr lang="ru-RU"/>
          </a:p>
        </p:txBody>
      </p:sp>
      <p:pic>
        <p:nvPicPr>
          <p:cNvPr id="53316" name="Picture 62" descr="\\Notebook4\рабочий стол 4\Logo\ready\rhs.jp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548563" y="2000250"/>
            <a:ext cx="9286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17" name="Picture 63" descr="\\Notebook4\рабочий стол 4\Logo\ready\progress.jpg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6950075" y="5283200"/>
            <a:ext cx="12144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18" name="Picture 64" descr="\\Notebook4\рабочий стол 4\Logo\ready\free_choise.jp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7548563" y="3643313"/>
            <a:ext cx="8715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19" name="Picture 65" descr="\\Notebook4\рабочий стол 4\Logo\ready\personal-mix.jpg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6932613" y="5888038"/>
            <a:ext cx="13096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20" name="Picture 67" descr="\\Notebook4\рабочий стол 4\Logo\ready\Terminal (baltbereg).jpg"/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7661275" y="2714625"/>
            <a:ext cx="6873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21" name="Picture 2" descr="C:\Documents and Settings\User\Рабочий стол\Logo\ready\vekton.jpg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5353050" y="3560763"/>
            <a:ext cx="7143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22" name="Picture 2" descr="C:\Documents and Settings\User\Рабочий стол\Логотипы клиентов\ready\astera.jpg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814388" y="3714750"/>
            <a:ext cx="900112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23" name="Picture 3" descr="arsagera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7483475" y="4564063"/>
            <a:ext cx="985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324" name="Picture 2" descr="C:\Documents and Settings\User\Рабочий стол\ОТДЕЛ ПРОДАЖ\Наши клиенты\Логотипы клиентов\Логотипы\megalit.jpg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6283325" y="4572000"/>
            <a:ext cx="1012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00042"/>
            <a:ext cx="8153400" cy="6286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Разработчик</a:t>
            </a:r>
            <a:endParaRPr lang="ru-RU" sz="4800" b="1" dirty="0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330258" y="2129468"/>
            <a:ext cx="485778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+mn-lt"/>
              </a:rPr>
              <a:t>ООО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«Компания АСУ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XXI век»</a:t>
            </a:r>
          </a:p>
          <a:p>
            <a:pPr algn="l"/>
            <a:r>
              <a:rPr lang="ru-RU" sz="1600" dirty="0" smtClean="0">
                <a:solidFill>
                  <a:srgbClr val="000066"/>
                </a:solidFill>
                <a:latin typeface="+mn-lt"/>
              </a:rPr>
              <a:t>Разработка информационных систем для бизнеса.</a:t>
            </a:r>
            <a:endParaRPr lang="ru-RU" sz="1600" dirty="0">
              <a:solidFill>
                <a:srgbClr val="000066"/>
              </a:solidFill>
              <a:latin typeface="+mn-lt"/>
            </a:endParaRPr>
          </a:p>
          <a:p>
            <a:pPr algn="l"/>
            <a:endParaRPr lang="ru-RU" sz="1600" i="1" dirty="0">
              <a:solidFill>
                <a:srgbClr val="003399"/>
              </a:solidFill>
              <a:latin typeface="+mn-lt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+mn-lt"/>
              </a:rPr>
              <a:t>197110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Санкт-Петербург, Петровский пр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., д. 26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  <a:latin typeface="+mn-lt"/>
              </a:rPr>
              <a:t>тел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. / факс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: (812) 350-94-14; 235-48-90</a:t>
            </a:r>
          </a:p>
          <a:p>
            <a:pPr algn="l"/>
            <a:r>
              <a:rPr lang="ru-RU" sz="1600" dirty="0" err="1" smtClean="0">
                <a:solidFill>
                  <a:schemeClr val="tx1"/>
                </a:solidFill>
                <a:latin typeface="+mn-lt"/>
                <a:hlinkClick r:id="rId3"/>
              </a:rPr>
              <a:t>www.asuxxivek.ru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sz="1600" dirty="0" smtClean="0">
                <a:latin typeface="+mn-lt"/>
                <a:hlinkClick r:id="rId4"/>
              </a:rPr>
              <a:t>mailbox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hlinkClick r:id="rId4"/>
              </a:rPr>
              <a:t>@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hlinkClick r:id="rId4"/>
              </a:rPr>
              <a:t>asuxxivek.ru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2283" name="Picture 11" descr="ASU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253172"/>
            <a:ext cx="1738335" cy="6043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939800" y="3502025"/>
            <a:ext cx="1089025" cy="1089025"/>
            <a:chOff x="2494568" y="1344329"/>
            <a:chExt cx="1089589" cy="1089589"/>
          </a:xfrm>
        </p:grpSpPr>
        <p:sp>
          <p:nvSpPr>
            <p:cNvPr id="54" name="Овал 53"/>
            <p:cNvSpPr/>
            <p:nvPr/>
          </p:nvSpPr>
          <p:spPr>
            <a:xfrm>
              <a:off x="2494568" y="1344329"/>
              <a:ext cx="1089589" cy="108958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5" name="Овал 6"/>
            <p:cNvSpPr/>
            <p:nvPr/>
          </p:nvSpPr>
          <p:spPr>
            <a:xfrm>
              <a:off x="2653400" y="1503161"/>
              <a:ext cx="771925" cy="771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ru-RU" sz="5000" dirty="0"/>
                <a:t>2</a:t>
              </a:r>
            </a:p>
          </p:txBody>
        </p:sp>
      </p:grp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947738" y="4973638"/>
            <a:ext cx="1089025" cy="1090612"/>
            <a:chOff x="2134586" y="2687801"/>
            <a:chExt cx="1089589" cy="1089589"/>
          </a:xfrm>
        </p:grpSpPr>
        <p:sp>
          <p:nvSpPr>
            <p:cNvPr id="57" name="Овал 56"/>
            <p:cNvSpPr/>
            <p:nvPr/>
          </p:nvSpPr>
          <p:spPr>
            <a:xfrm>
              <a:off x="2134586" y="2687801"/>
              <a:ext cx="1089589" cy="108958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8" name="Овал 8"/>
            <p:cNvSpPr/>
            <p:nvPr/>
          </p:nvSpPr>
          <p:spPr>
            <a:xfrm>
              <a:off x="2293418" y="2847988"/>
              <a:ext cx="771925" cy="7692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ru-RU" sz="5000" dirty="0" smtClean="0"/>
                <a:t>3</a:t>
              </a:r>
              <a:endParaRPr lang="ru-RU" sz="5000" dirty="0"/>
            </a:p>
          </p:txBody>
        </p:sp>
      </p:grpSp>
      <p:grpSp>
        <p:nvGrpSpPr>
          <p:cNvPr id="6" name="Группа 6"/>
          <p:cNvGrpSpPr>
            <a:grpSpLocks/>
          </p:cNvGrpSpPr>
          <p:nvPr/>
        </p:nvGrpSpPr>
        <p:grpSpPr bwMode="auto">
          <a:xfrm>
            <a:off x="955675" y="2019300"/>
            <a:ext cx="1089025" cy="1090613"/>
            <a:chOff x="2134586" y="856"/>
            <a:chExt cx="1089589" cy="1089589"/>
          </a:xfrm>
        </p:grpSpPr>
        <p:sp>
          <p:nvSpPr>
            <p:cNvPr id="51" name="Овал 50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2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ru-RU" sz="5000" dirty="0"/>
                <a:t>1</a:t>
              </a:r>
            </a:p>
          </p:txBody>
        </p:sp>
      </p:grpSp>
      <p:sp>
        <p:nvSpPr>
          <p:cNvPr id="18" name="Заголовок 1"/>
          <p:cNvSpPr txBox="1">
            <a:spLocks/>
          </p:cNvSpPr>
          <p:nvPr/>
        </p:nvSpPr>
        <p:spPr>
          <a:xfrm>
            <a:off x="609600" y="466725"/>
            <a:ext cx="8320118" cy="714375"/>
          </a:xfrm>
          <a:prstGeom prst="rect">
            <a:avLst/>
          </a:prstGeom>
        </p:spPr>
        <p:txBody>
          <a:bodyPr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Три проблемы документооборота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8440" name="Picture 33" descr="ASU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6500813"/>
            <a:ext cx="714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  <p:sp>
        <p:nvSpPr>
          <p:cNvPr id="46" name="Скругленный прямоугольник 4"/>
          <p:cNvSpPr/>
          <p:nvPr/>
        </p:nvSpPr>
        <p:spPr>
          <a:xfrm>
            <a:off x="2428860" y="1971212"/>
            <a:ext cx="5857916" cy="410099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53340" rIns="53340" bIns="53340" spcCol="1270"/>
          <a:lstStyle/>
          <a:p>
            <a:r>
              <a:rPr lang="ru-RU" sz="2000" b="1" dirty="0">
                <a:solidFill>
                  <a:schemeClr val="tx1"/>
                </a:solidFill>
              </a:rPr>
              <a:t>Создание </a:t>
            </a:r>
            <a:r>
              <a:rPr lang="ru-RU" sz="2000" b="1" dirty="0" smtClean="0">
                <a:solidFill>
                  <a:schemeClr val="tx1"/>
                </a:solidFill>
              </a:rPr>
              <a:t>договора: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разные шаблоны, образцы и оформление;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поиск старых файлов для образцов;</a:t>
            </a:r>
          </a:p>
          <a:p>
            <a:pPr>
              <a:buSzPct val="85000"/>
              <a:buBlip>
                <a:blip r:embed="rId3"/>
              </a:buBlip>
            </a:pPr>
            <a:endParaRPr lang="ru-RU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Процесс согласования: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длительное согласование;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время согласования непредсказуемо;</a:t>
            </a:r>
          </a:p>
          <a:p>
            <a:pPr marL="261938" indent="-261938"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подпись несогласованных договоров в неокончательной редакции.</a:t>
            </a:r>
          </a:p>
          <a:p>
            <a:pPr>
              <a:buSzPct val="85000"/>
              <a:buBlip>
                <a:blip r:embed="rId3"/>
              </a:buBlip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Хранение договоров: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затруднен поиск;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потери документов.</a:t>
            </a:r>
          </a:p>
          <a:p>
            <a:pPr>
              <a:buSzPct val="85000"/>
              <a:buBlip>
                <a:blip r:embed="rId3"/>
              </a:buBlip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941370" y="3508365"/>
            <a:ext cx="1089025" cy="1089025"/>
            <a:chOff x="2494568" y="1344329"/>
            <a:chExt cx="1089589" cy="1089589"/>
          </a:xfrm>
        </p:grpSpPr>
        <p:sp>
          <p:nvSpPr>
            <p:cNvPr id="26" name="Овал 25"/>
            <p:cNvSpPr/>
            <p:nvPr/>
          </p:nvSpPr>
          <p:spPr>
            <a:xfrm>
              <a:off x="2494568" y="1344329"/>
              <a:ext cx="1089589" cy="108958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7" name="Овал 6"/>
            <p:cNvSpPr/>
            <p:nvPr/>
          </p:nvSpPr>
          <p:spPr>
            <a:xfrm>
              <a:off x="2653400" y="1503161"/>
              <a:ext cx="771925" cy="771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 smtClean="0"/>
                <a:t>2</a:t>
              </a:r>
              <a:endParaRPr lang="ru-RU" sz="5000" dirty="0"/>
            </a:p>
          </p:txBody>
        </p:sp>
      </p:grpSp>
      <p:grpSp>
        <p:nvGrpSpPr>
          <p:cNvPr id="6" name="Группа 7"/>
          <p:cNvGrpSpPr>
            <a:grpSpLocks/>
          </p:cNvGrpSpPr>
          <p:nvPr/>
        </p:nvGrpSpPr>
        <p:grpSpPr bwMode="auto">
          <a:xfrm>
            <a:off x="939112" y="3502025"/>
            <a:ext cx="1089025" cy="1089025"/>
            <a:chOff x="2494568" y="1344329"/>
            <a:chExt cx="1089589" cy="1089589"/>
          </a:xfrm>
        </p:grpSpPr>
        <p:sp>
          <p:nvSpPr>
            <p:cNvPr id="12" name="Овал 11"/>
            <p:cNvSpPr/>
            <p:nvPr/>
          </p:nvSpPr>
          <p:spPr>
            <a:xfrm>
              <a:off x="2494568" y="1344329"/>
              <a:ext cx="1089589" cy="108958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Овал 6"/>
            <p:cNvSpPr/>
            <p:nvPr/>
          </p:nvSpPr>
          <p:spPr>
            <a:xfrm>
              <a:off x="2653400" y="1503161"/>
              <a:ext cx="771925" cy="771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2</a:t>
              </a:r>
            </a:p>
          </p:txBody>
        </p:sp>
      </p:grp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957245" y="2025640"/>
            <a:ext cx="1089025" cy="1090613"/>
            <a:chOff x="2134586" y="856"/>
            <a:chExt cx="1089589" cy="1089589"/>
          </a:xfrm>
        </p:grpSpPr>
        <p:sp>
          <p:nvSpPr>
            <p:cNvPr id="20" name="Овал 19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1</a:t>
              </a:r>
            </a:p>
          </p:txBody>
        </p:sp>
      </p:grpSp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949308" y="4979978"/>
            <a:ext cx="1089025" cy="1090612"/>
            <a:chOff x="2134586" y="2687801"/>
            <a:chExt cx="1089589" cy="1089589"/>
          </a:xfrm>
        </p:grpSpPr>
        <p:sp>
          <p:nvSpPr>
            <p:cNvPr id="29" name="Овал 28"/>
            <p:cNvSpPr/>
            <p:nvPr/>
          </p:nvSpPr>
          <p:spPr>
            <a:xfrm>
              <a:off x="2134586" y="2687801"/>
              <a:ext cx="1089589" cy="108958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Овал 8"/>
            <p:cNvSpPr/>
            <p:nvPr/>
          </p:nvSpPr>
          <p:spPr>
            <a:xfrm>
              <a:off x="2293418" y="2847988"/>
              <a:ext cx="771925" cy="7692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3</a:t>
              </a:r>
            </a:p>
          </p:txBody>
        </p:sp>
      </p:grpSp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954987" y="2019300"/>
            <a:ext cx="1089025" cy="1090613"/>
            <a:chOff x="2134586" y="856"/>
            <a:chExt cx="1089589" cy="1089589"/>
          </a:xfrm>
        </p:grpSpPr>
        <p:sp>
          <p:nvSpPr>
            <p:cNvPr id="14" name="Овал 13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1</a:t>
              </a:r>
            </a:p>
          </p:txBody>
        </p:sp>
      </p:grp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947050" y="4973638"/>
            <a:ext cx="1089025" cy="1090612"/>
            <a:chOff x="2134586" y="2687801"/>
            <a:chExt cx="1089589" cy="1089589"/>
          </a:xfrm>
        </p:grpSpPr>
        <p:sp>
          <p:nvSpPr>
            <p:cNvPr id="10" name="Овал 9"/>
            <p:cNvSpPr/>
            <p:nvPr/>
          </p:nvSpPr>
          <p:spPr>
            <a:xfrm>
              <a:off x="2134586" y="2687801"/>
              <a:ext cx="1089589" cy="108958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Овал 8"/>
            <p:cNvSpPr/>
            <p:nvPr/>
          </p:nvSpPr>
          <p:spPr>
            <a:xfrm>
              <a:off x="2293418" y="2847988"/>
              <a:ext cx="771925" cy="7692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3</a:t>
              </a:r>
            </a:p>
          </p:txBody>
        </p:sp>
      </p:grpSp>
      <p:sp>
        <p:nvSpPr>
          <p:cNvPr id="18" name="Заголовок 1"/>
          <p:cNvSpPr txBox="1">
            <a:spLocks/>
          </p:cNvSpPr>
          <p:nvPr/>
        </p:nvSpPr>
        <p:spPr>
          <a:xfrm>
            <a:off x="609600" y="466725"/>
            <a:ext cx="8153400" cy="714375"/>
          </a:xfrm>
          <a:prstGeom prst="rect">
            <a:avLst/>
          </a:prstGeom>
        </p:spPr>
        <p:txBody>
          <a:bodyPr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Что необходимо сделать?</a:t>
            </a:r>
            <a:endParaRPr lang="ru-RU" sz="4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4594" name="Picture 33" descr="ASU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6500813"/>
            <a:ext cx="714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Скругленный прямоугольник 4"/>
          <p:cNvSpPr/>
          <p:nvPr/>
        </p:nvSpPr>
        <p:spPr>
          <a:xfrm>
            <a:off x="2428860" y="1928802"/>
            <a:ext cx="5857916" cy="414340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53340" rIns="53340" bIns="53340" spcCol="1270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Помогать: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настраиваемые шаблоны документов и процессов согласования.</a:t>
            </a:r>
          </a:p>
          <a:p>
            <a:pPr>
              <a:spcBef>
                <a:spcPts val="180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Управлять и контролировать: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формализовать процессы;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изменять процессы в зависимости от потребностей бизнеса;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контролировать исполнительскую дисциплину.</a:t>
            </a:r>
          </a:p>
          <a:p>
            <a:pPr>
              <a:spcBef>
                <a:spcPts val="180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Хранение договоров: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отлеживать </a:t>
            </a:r>
            <a:r>
              <a:rPr lang="ru-RU" sz="2000" dirty="0" err="1" smtClean="0">
                <a:solidFill>
                  <a:schemeClr val="tx1"/>
                </a:solidFill>
              </a:rPr>
              <a:t>версионность</a:t>
            </a:r>
            <a:r>
              <a:rPr lang="ru-RU" sz="2000" dirty="0" smtClean="0">
                <a:solidFill>
                  <a:schemeClr val="tx1"/>
                </a:solidFill>
              </a:rPr>
              <a:t> договоров;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права доступа;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резервное копирование.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2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939112" y="3502025"/>
            <a:ext cx="1089025" cy="1089025"/>
            <a:chOff x="2494568" y="1344329"/>
            <a:chExt cx="1089589" cy="1089589"/>
          </a:xfrm>
        </p:grpSpPr>
        <p:sp>
          <p:nvSpPr>
            <p:cNvPr id="12" name="Овал 11"/>
            <p:cNvSpPr/>
            <p:nvPr/>
          </p:nvSpPr>
          <p:spPr>
            <a:xfrm>
              <a:off x="2494568" y="1344329"/>
              <a:ext cx="1089589" cy="108958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3" name="Овал 6"/>
            <p:cNvSpPr/>
            <p:nvPr/>
          </p:nvSpPr>
          <p:spPr>
            <a:xfrm>
              <a:off x="2653400" y="1503161"/>
              <a:ext cx="771925" cy="771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2</a:t>
              </a:r>
            </a:p>
          </p:txBody>
        </p:sp>
      </p:grpSp>
      <p:grpSp>
        <p:nvGrpSpPr>
          <p:cNvPr id="6" name="Группа 6"/>
          <p:cNvGrpSpPr>
            <a:grpSpLocks/>
          </p:cNvGrpSpPr>
          <p:nvPr/>
        </p:nvGrpSpPr>
        <p:grpSpPr bwMode="auto">
          <a:xfrm>
            <a:off x="954987" y="2019300"/>
            <a:ext cx="1089025" cy="1090613"/>
            <a:chOff x="2134586" y="856"/>
            <a:chExt cx="1089589" cy="1089589"/>
          </a:xfrm>
        </p:grpSpPr>
        <p:sp>
          <p:nvSpPr>
            <p:cNvPr id="14" name="Овал 13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1</a:t>
              </a:r>
            </a:p>
          </p:txBody>
        </p:sp>
      </p:grp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947050" y="4973638"/>
            <a:ext cx="1089025" cy="1090612"/>
            <a:chOff x="2134586" y="2687801"/>
            <a:chExt cx="1089589" cy="1089589"/>
          </a:xfrm>
        </p:grpSpPr>
        <p:sp>
          <p:nvSpPr>
            <p:cNvPr id="10" name="Овал 9"/>
            <p:cNvSpPr/>
            <p:nvPr/>
          </p:nvSpPr>
          <p:spPr>
            <a:xfrm>
              <a:off x="2134586" y="2687801"/>
              <a:ext cx="1089589" cy="108958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1" name="Овал 8"/>
            <p:cNvSpPr/>
            <p:nvPr/>
          </p:nvSpPr>
          <p:spPr>
            <a:xfrm>
              <a:off x="2293418" y="2847988"/>
              <a:ext cx="771925" cy="7692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3</a:t>
              </a:r>
            </a:p>
          </p:txBody>
        </p:sp>
      </p:grp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941370" y="3508365"/>
            <a:ext cx="1089025" cy="1089025"/>
            <a:chOff x="2494568" y="1344329"/>
            <a:chExt cx="1089589" cy="1089589"/>
          </a:xfrm>
        </p:grpSpPr>
        <p:sp>
          <p:nvSpPr>
            <p:cNvPr id="26" name="Овал 25"/>
            <p:cNvSpPr/>
            <p:nvPr/>
          </p:nvSpPr>
          <p:spPr>
            <a:xfrm>
              <a:off x="2494568" y="1344329"/>
              <a:ext cx="1089589" cy="108958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Овал 6"/>
            <p:cNvSpPr/>
            <p:nvPr/>
          </p:nvSpPr>
          <p:spPr>
            <a:xfrm>
              <a:off x="2653400" y="1503161"/>
              <a:ext cx="771925" cy="771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 smtClean="0"/>
                <a:t>2</a:t>
              </a:r>
              <a:endParaRPr lang="ru-RU" sz="5000" dirty="0"/>
            </a:p>
          </p:txBody>
        </p:sp>
      </p:grp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957245" y="2025640"/>
            <a:ext cx="1089025" cy="1090613"/>
            <a:chOff x="2134586" y="856"/>
            <a:chExt cx="1089589" cy="1089589"/>
          </a:xfrm>
        </p:grpSpPr>
        <p:sp>
          <p:nvSpPr>
            <p:cNvPr id="20" name="Овал 19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1</a:t>
              </a:r>
            </a:p>
          </p:txBody>
        </p:sp>
      </p:grpSp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949308" y="4979978"/>
            <a:ext cx="1089025" cy="1090612"/>
            <a:chOff x="2134586" y="2687801"/>
            <a:chExt cx="1089589" cy="1089589"/>
          </a:xfrm>
        </p:grpSpPr>
        <p:sp>
          <p:nvSpPr>
            <p:cNvPr id="29" name="Овал 28"/>
            <p:cNvSpPr/>
            <p:nvPr/>
          </p:nvSpPr>
          <p:spPr>
            <a:xfrm>
              <a:off x="2134586" y="2687801"/>
              <a:ext cx="1089589" cy="108958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Овал 8"/>
            <p:cNvSpPr/>
            <p:nvPr/>
          </p:nvSpPr>
          <p:spPr>
            <a:xfrm>
              <a:off x="2293418" y="2847988"/>
              <a:ext cx="771925" cy="7692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000" dirty="0"/>
                <a:t>3</a:t>
              </a:r>
            </a:p>
          </p:txBody>
        </p:sp>
      </p:grpSp>
      <p:sp>
        <p:nvSpPr>
          <p:cNvPr id="18" name="Заголовок 1"/>
          <p:cNvSpPr txBox="1">
            <a:spLocks/>
          </p:cNvSpPr>
          <p:nvPr/>
        </p:nvSpPr>
        <p:spPr>
          <a:xfrm>
            <a:off x="609600" y="466725"/>
            <a:ext cx="8153400" cy="714375"/>
          </a:xfrm>
          <a:prstGeom prst="rect">
            <a:avLst/>
          </a:prstGeom>
        </p:spPr>
        <p:txBody>
          <a:bodyPr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Что это даст?</a:t>
            </a:r>
            <a:endParaRPr lang="ru-RU" sz="5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4594" name="Picture 33" descr="ASU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6500813"/>
            <a:ext cx="714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Скругленный прямоугольник 4"/>
          <p:cNvSpPr/>
          <p:nvPr/>
        </p:nvSpPr>
        <p:spPr>
          <a:xfrm>
            <a:off x="2428860" y="1928802"/>
            <a:ext cx="6072230" cy="414340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53340" rIns="53340" bIns="53340" spcCol="1270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Ускорение и контролируемость бизнес-процессов: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повышение уровня исполнительской дисциплины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и эффективности ее контроля;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>
                <a:solidFill>
                  <a:schemeClr val="tx1"/>
                </a:solidFill>
              </a:rPr>
              <a:t> у</a:t>
            </a:r>
            <a:r>
              <a:rPr lang="ru-RU" sz="2000" dirty="0" smtClean="0">
                <a:solidFill>
                  <a:schemeClr val="tx1"/>
                </a:solidFill>
              </a:rPr>
              <a:t>величение производительности труда работников;</a:t>
            </a:r>
          </a:p>
          <a:p>
            <a:pPr>
              <a:spcBef>
                <a:spcPts val="180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Снижение операционных издержек: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снижение трудоемкости  работ, связанных с документооборотом.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стандартизация средств и методов обработки документов;</a:t>
            </a:r>
          </a:p>
          <a:p>
            <a:pPr>
              <a:spcBef>
                <a:spcPts val="180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Хранение договоров:</a:t>
            </a:r>
          </a:p>
          <a:p>
            <a:pPr>
              <a:buSzPct val="85000"/>
              <a:buBlip>
                <a:blip r:embed="rId3"/>
              </a:buBlip>
            </a:pPr>
            <a:r>
              <a:rPr lang="ru-RU" sz="2000" dirty="0" smtClean="0">
                <a:solidFill>
                  <a:schemeClr val="tx1"/>
                </a:solidFill>
              </a:rPr>
              <a:t> создание единого информационного пространства в сфере управления.</a:t>
            </a:r>
          </a:p>
        </p:txBody>
      </p:sp>
      <p:sp>
        <p:nvSpPr>
          <p:cNvPr id="24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Заголовок 3"/>
          <p:cNvSpPr txBox="1">
            <a:spLocks/>
          </p:cNvSpPr>
          <p:nvPr/>
        </p:nvSpPr>
        <p:spPr>
          <a:xfrm>
            <a:off x="609600" y="357188"/>
            <a:ext cx="8248650" cy="790575"/>
          </a:xfrm>
          <a:prstGeom prst="rect">
            <a:avLst/>
          </a:prstGeom>
        </p:spPr>
        <p:txBody>
          <a:bodyPr anchor="ctr"/>
          <a:lstStyle/>
          <a:p>
            <a:pPr fontAlgn="auto">
              <a:lnSpc>
                <a:spcPct val="75000"/>
              </a:lnSpc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Документооборот в </a:t>
            </a:r>
            <a:b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программе «Экспресс-Контакт»</a:t>
            </a:r>
            <a:endParaRPr lang="ru-RU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1529" name="Picture 33" descr="ASU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6500813"/>
            <a:ext cx="714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хема 12"/>
          <p:cNvGraphicFramePr/>
          <p:nvPr/>
        </p:nvGraphicFramePr>
        <p:xfrm>
          <a:off x="1714480" y="2786058"/>
          <a:ext cx="6143668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Заголовок 3"/>
          <p:cNvSpPr txBox="1">
            <a:spLocks/>
          </p:cNvSpPr>
          <p:nvPr/>
        </p:nvSpPr>
        <p:spPr bwMode="auto">
          <a:xfrm>
            <a:off x="785786" y="1785926"/>
            <a:ext cx="7500937" cy="69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dirty="0" smtClean="0">
                <a:latin typeface="Calibri" pitchFamily="34" charset="0"/>
              </a:rPr>
              <a:t>Программное решение «Экспресс-Контакт» позволяет автоматизировать процесс согласования: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5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34"/>
          <p:cNvSpPr>
            <a:spLocks noChangeArrowheads="1"/>
          </p:cNvSpPr>
          <p:nvPr/>
        </p:nvSpPr>
        <p:spPr bwMode="auto">
          <a:xfrm>
            <a:off x="5357818" y="3549808"/>
            <a:ext cx="300039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+mn-lt"/>
              </a:rPr>
              <a:t>Группа контактных лиц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+mn-lt"/>
              </a:rPr>
            </a:br>
            <a:r>
              <a:rPr lang="ru-RU" sz="1300" dirty="0" smtClean="0">
                <a:latin typeface="+mn-lt"/>
              </a:rPr>
              <a:t>Очень важные лица</a:t>
            </a:r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5357818" y="2747039"/>
            <a:ext cx="300039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+mn-lt"/>
              </a:rPr>
              <a:t>Группа организаций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+mn-lt"/>
              </a:rPr>
            </a:b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Поставщики материалов</a:t>
            </a:r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Заголовок 3"/>
          <p:cNvSpPr>
            <a:spLocks noGrp="1"/>
          </p:cNvSpPr>
          <p:nvPr>
            <p:ph type="title"/>
          </p:nvPr>
        </p:nvSpPr>
        <p:spPr>
          <a:xfrm>
            <a:off x="609600" y="357166"/>
            <a:ext cx="8248680" cy="79059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+mn-lt"/>
              </a:rPr>
              <a:t>Клиентская база</a:t>
            </a:r>
            <a:endParaRPr lang="ru-RU" sz="48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1683196"/>
            <a:ext cx="42148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Организации и контактные лица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одной организации может  быть несколько контактных лиц.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7" name="Picture 46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9377" y="3325970"/>
            <a:ext cx="500066" cy="584048"/>
          </a:xfrm>
          <a:prstGeom prst="rect">
            <a:avLst/>
          </a:prstGeom>
          <a:noFill/>
        </p:spPr>
      </p:pic>
      <p:pic>
        <p:nvPicPr>
          <p:cNvPr id="18" name="Picture 11" descr="jur_perso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9377" y="2451763"/>
            <a:ext cx="571161" cy="600999"/>
          </a:xfrm>
          <a:prstGeom prst="rect">
            <a:avLst/>
          </a:prstGeom>
          <a:noFill/>
        </p:spPr>
      </p:pic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1000100" y="2344886"/>
            <a:ext cx="300039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+mn-lt"/>
              </a:rPr>
              <a:t>Организация</a:t>
            </a:r>
            <a:br>
              <a:rPr lang="ru-RU" sz="12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200" dirty="0" smtClean="0">
                <a:solidFill>
                  <a:schemeClr val="tx1"/>
                </a:solidFill>
                <a:latin typeface="+mn-lt"/>
              </a:rPr>
              <a:t>ООО «Ромашка»</a:t>
            </a:r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" name="Picture 11" descr="jur_perso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243953"/>
            <a:ext cx="571161" cy="600999"/>
          </a:xfrm>
          <a:prstGeom prst="rect">
            <a:avLst/>
          </a:prstGeom>
          <a:noFill/>
        </p:spPr>
      </p:pic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1285852" y="2916390"/>
            <a:ext cx="300039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>
                <a:solidFill>
                  <a:schemeClr val="tx1"/>
                </a:solidFill>
                <a:latin typeface="+mn-lt"/>
              </a:rPr>
              <a:t>Контактное лицо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+mn-lt"/>
              </a:rPr>
            </a:b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Антонов Юрий Михайлович</a:t>
            </a:r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1285852" y="3416456"/>
            <a:ext cx="300039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>
                <a:solidFill>
                  <a:schemeClr val="tx1"/>
                </a:solidFill>
                <a:latin typeface="+mn-lt"/>
              </a:rPr>
              <a:t>Контактное лицо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+mn-lt"/>
              </a:rPr>
            </a:br>
            <a:r>
              <a:rPr lang="ru-RU" sz="1300" dirty="0" smtClean="0">
                <a:latin typeface="+mn-lt"/>
              </a:rPr>
              <a:t>Полонский</a:t>
            </a: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 Андрей Викторович</a:t>
            </a:r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1285852" y="3916522"/>
            <a:ext cx="300039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>
                <a:solidFill>
                  <a:schemeClr val="tx1"/>
                </a:solidFill>
                <a:latin typeface="+mn-lt"/>
              </a:rPr>
              <a:t>Контактное лицо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+mn-lt"/>
              </a:rPr>
            </a:br>
            <a:r>
              <a:rPr lang="ru-RU" sz="1300" dirty="0" smtClean="0">
                <a:latin typeface="+mn-lt"/>
              </a:rPr>
              <a:t>Шах</a:t>
            </a: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 Светлана Ивановна</a:t>
            </a:r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2" name="Picture 46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0230" y="2830438"/>
            <a:ext cx="500066" cy="584048"/>
          </a:xfrm>
          <a:prstGeom prst="rect">
            <a:avLst/>
          </a:prstGeom>
          <a:noFill/>
        </p:spPr>
      </p:pic>
      <p:pic>
        <p:nvPicPr>
          <p:cNvPr id="33" name="Picture 46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345018"/>
            <a:ext cx="500066" cy="584048"/>
          </a:xfrm>
          <a:prstGeom prst="rect">
            <a:avLst/>
          </a:prstGeom>
          <a:noFill/>
        </p:spPr>
      </p:pic>
      <p:pic>
        <p:nvPicPr>
          <p:cNvPr id="34" name="Picture 46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845084"/>
            <a:ext cx="500066" cy="584048"/>
          </a:xfrm>
          <a:prstGeom prst="rect">
            <a:avLst/>
          </a:prstGeom>
          <a:noFill/>
        </p:spPr>
      </p:pic>
      <p:cxnSp>
        <p:nvCxnSpPr>
          <p:cNvPr id="38" name="Соединительная линия уступом 37"/>
          <p:cNvCxnSpPr>
            <a:stCxn id="28" idx="1"/>
            <a:endCxn id="29" idx="1"/>
          </p:cNvCxnSpPr>
          <p:nvPr/>
        </p:nvCxnSpPr>
        <p:spPr>
          <a:xfrm rot="10800000" flipH="1" flipV="1">
            <a:off x="1000100" y="2560786"/>
            <a:ext cx="285752" cy="571504"/>
          </a:xfrm>
          <a:prstGeom prst="bentConnector3">
            <a:avLst>
              <a:gd name="adj1" fmla="val -79999"/>
            </a:avLst>
          </a:prstGeom>
          <a:ln w="19050">
            <a:solidFill>
              <a:srgbClr val="F8D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28" idx="1"/>
            <a:endCxn id="30" idx="1"/>
          </p:cNvCxnSpPr>
          <p:nvPr/>
        </p:nvCxnSpPr>
        <p:spPr>
          <a:xfrm rot="10800000" flipH="1" flipV="1">
            <a:off x="1000100" y="2560786"/>
            <a:ext cx="285752" cy="1071570"/>
          </a:xfrm>
          <a:prstGeom prst="bentConnector3">
            <a:avLst>
              <a:gd name="adj1" fmla="val -79999"/>
            </a:avLst>
          </a:prstGeom>
          <a:ln w="19050">
            <a:solidFill>
              <a:srgbClr val="F8D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28" idx="1"/>
            <a:endCxn id="32" idx="1"/>
          </p:cNvCxnSpPr>
          <p:nvPr/>
        </p:nvCxnSpPr>
        <p:spPr>
          <a:xfrm rot="10800000" flipH="1" flipV="1">
            <a:off x="1000100" y="2560786"/>
            <a:ext cx="285752" cy="1571636"/>
          </a:xfrm>
          <a:prstGeom prst="bentConnector3">
            <a:avLst>
              <a:gd name="adj1" fmla="val -79999"/>
            </a:avLst>
          </a:prstGeom>
          <a:ln w="19050">
            <a:solidFill>
              <a:srgbClr val="F8D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418650" y="4100404"/>
            <a:ext cx="4824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28596" y="4572008"/>
            <a:ext cx="421484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00628" y="1686592"/>
            <a:ext cx="4214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Группы организаций и контактных лиц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Организации и контактные лица распределяются </a:t>
            </a:r>
            <a:b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группы по произвольным критериям-признакам.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3" name="Picture 11" descr="jur_perso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91777" y="2604163"/>
            <a:ext cx="571161" cy="600999"/>
          </a:xfrm>
          <a:prstGeom prst="rect">
            <a:avLst/>
          </a:prstGeom>
          <a:noFill/>
        </p:spPr>
      </p:pic>
      <p:pic>
        <p:nvPicPr>
          <p:cNvPr id="54" name="Picture 11" descr="jur_perso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4177" y="2756563"/>
            <a:ext cx="571161" cy="600999"/>
          </a:xfrm>
          <a:prstGeom prst="rect">
            <a:avLst/>
          </a:prstGeom>
          <a:noFill/>
        </p:spPr>
      </p:pic>
      <p:pic>
        <p:nvPicPr>
          <p:cNvPr id="55" name="Picture 11" descr="jur_person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53691" y="5286388"/>
            <a:ext cx="571161" cy="600999"/>
          </a:xfrm>
          <a:prstGeom prst="rect">
            <a:avLst/>
          </a:prstGeom>
          <a:noFill/>
        </p:spPr>
      </p:pic>
      <p:pic>
        <p:nvPicPr>
          <p:cNvPr id="56" name="Picture 46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1777" y="3478370"/>
            <a:ext cx="500066" cy="584048"/>
          </a:xfrm>
          <a:prstGeom prst="rect">
            <a:avLst/>
          </a:prstGeom>
          <a:noFill/>
        </p:spPr>
      </p:pic>
      <p:pic>
        <p:nvPicPr>
          <p:cNvPr id="57" name="Picture 46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4177" y="3630770"/>
            <a:ext cx="500066" cy="584048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5000628" y="4500570"/>
            <a:ext cx="42148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Группы организаций и контактных лиц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Одна организация может состоять в нескольких группах.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1" name="Picture 11" descr="jur_perso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4045" y="5436884"/>
            <a:ext cx="571161" cy="600999"/>
          </a:xfrm>
          <a:prstGeom prst="rect">
            <a:avLst/>
          </a:prstGeom>
          <a:noFill/>
        </p:spPr>
      </p:pic>
      <p:pic>
        <p:nvPicPr>
          <p:cNvPr id="62" name="Picture 11" descr="jur_person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06091" y="5438788"/>
            <a:ext cx="571161" cy="600999"/>
          </a:xfrm>
          <a:prstGeom prst="rect">
            <a:avLst/>
          </a:prstGeom>
          <a:noFill/>
        </p:spPr>
      </p:pic>
      <p:pic>
        <p:nvPicPr>
          <p:cNvPr id="63" name="Picture 11" descr="jur_person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8491" y="5591188"/>
            <a:ext cx="571161" cy="600999"/>
          </a:xfrm>
          <a:prstGeom prst="rect">
            <a:avLst/>
          </a:prstGeom>
          <a:noFill/>
        </p:spPr>
      </p:pic>
      <p:pic>
        <p:nvPicPr>
          <p:cNvPr id="65" name="Picture 11" descr="jur_person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410551" y="5294043"/>
            <a:ext cx="571161" cy="600999"/>
          </a:xfrm>
          <a:prstGeom prst="rect">
            <a:avLst/>
          </a:prstGeom>
          <a:noFill/>
        </p:spPr>
      </p:pic>
      <p:pic>
        <p:nvPicPr>
          <p:cNvPr id="67" name="Picture 11" descr="jur_person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562951" y="5446443"/>
            <a:ext cx="571161" cy="600999"/>
          </a:xfrm>
          <a:prstGeom prst="rect">
            <a:avLst/>
          </a:prstGeom>
          <a:noFill/>
        </p:spPr>
      </p:pic>
      <p:pic>
        <p:nvPicPr>
          <p:cNvPr id="68" name="Picture 11" descr="jur_person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715351" y="5598843"/>
            <a:ext cx="571161" cy="600999"/>
          </a:xfrm>
          <a:prstGeom prst="rect">
            <a:avLst/>
          </a:prstGeom>
          <a:noFill/>
        </p:spPr>
      </p:pic>
      <p:sp>
        <p:nvSpPr>
          <p:cNvPr id="71" name="Стрелка вниз 70"/>
          <p:cNvSpPr/>
          <p:nvPr/>
        </p:nvSpPr>
        <p:spPr>
          <a:xfrm rot="16167026">
            <a:off x="7208809" y="5581324"/>
            <a:ext cx="371352" cy="21212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низ 71"/>
          <p:cNvSpPr/>
          <p:nvPr/>
        </p:nvSpPr>
        <p:spPr>
          <a:xfrm rot="5419660">
            <a:off x="6207961" y="5580918"/>
            <a:ext cx="371352" cy="21212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500034" y="4643446"/>
            <a:ext cx="4214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Дополнительные связи между справочниками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Создание дополнительных связей между организациями и контактными 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83" name="Picture 41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7388" y="5559120"/>
            <a:ext cx="415925" cy="485775"/>
          </a:xfrm>
          <a:prstGeom prst="rect">
            <a:avLst/>
          </a:prstGeom>
          <a:noFill/>
        </p:spPr>
      </p:pic>
      <p:pic>
        <p:nvPicPr>
          <p:cNvPr id="86" name="Picture 42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8051" y="5497527"/>
            <a:ext cx="415925" cy="485775"/>
          </a:xfrm>
          <a:prstGeom prst="rect">
            <a:avLst/>
          </a:prstGeom>
          <a:noFill/>
        </p:spPr>
      </p:pic>
      <p:pic>
        <p:nvPicPr>
          <p:cNvPr id="87" name="Picture 43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5526" y="5576271"/>
            <a:ext cx="415925" cy="485775"/>
          </a:xfrm>
          <a:prstGeom prst="rect">
            <a:avLst/>
          </a:prstGeom>
          <a:noFill/>
        </p:spPr>
      </p:pic>
      <p:sp>
        <p:nvSpPr>
          <p:cNvPr id="85" name="Line 49"/>
          <p:cNvSpPr>
            <a:spLocks noChangeShapeType="1"/>
          </p:cNvSpPr>
          <p:nvPr/>
        </p:nvSpPr>
        <p:spPr bwMode="auto">
          <a:xfrm>
            <a:off x="3208961" y="5816295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>
              <a:latin typeface="+mn-lt"/>
            </a:endParaRPr>
          </a:p>
        </p:txBody>
      </p:sp>
      <p:grpSp>
        <p:nvGrpSpPr>
          <p:cNvPr id="2" name="Группа 49"/>
          <p:cNvGrpSpPr/>
          <p:nvPr/>
        </p:nvGrpSpPr>
        <p:grpSpPr>
          <a:xfrm flipH="1">
            <a:off x="928662" y="5482287"/>
            <a:ext cx="1285884" cy="643574"/>
            <a:chOff x="500034" y="5429264"/>
            <a:chExt cx="1285884" cy="643574"/>
          </a:xfrm>
        </p:grpSpPr>
        <p:pic>
          <p:nvPicPr>
            <p:cNvPr id="75" name="Picture 37" descr="jur_person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0034" y="5510230"/>
              <a:ext cx="388938" cy="484188"/>
            </a:xfrm>
            <a:prstGeom prst="rect">
              <a:avLst/>
            </a:prstGeom>
            <a:noFill/>
          </p:spPr>
        </p:pic>
        <p:pic>
          <p:nvPicPr>
            <p:cNvPr id="78" name="Picture 38" descr="jur_person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02345" y="5429264"/>
              <a:ext cx="387350" cy="484188"/>
            </a:xfrm>
            <a:prstGeom prst="rect">
              <a:avLst/>
            </a:prstGeom>
            <a:noFill/>
          </p:spPr>
        </p:pic>
        <p:pic>
          <p:nvPicPr>
            <p:cNvPr id="79" name="Picture 39" descr="jur_person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03945" y="5503877"/>
              <a:ext cx="388938" cy="484188"/>
            </a:xfrm>
            <a:prstGeom prst="rect">
              <a:avLst/>
            </a:prstGeom>
            <a:noFill/>
          </p:spPr>
        </p:pic>
        <p:sp>
          <p:nvSpPr>
            <p:cNvPr id="77" name="Line 44"/>
            <p:cNvSpPr>
              <a:spLocks noChangeShapeType="1"/>
            </p:cNvSpPr>
            <p:nvPr/>
          </p:nvSpPr>
          <p:spPr bwMode="auto">
            <a:xfrm>
              <a:off x="892464" y="5762643"/>
              <a:ext cx="292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>
                <a:latin typeface="+mn-lt"/>
              </a:endParaRPr>
            </a:p>
          </p:txBody>
        </p:sp>
        <p:pic>
          <p:nvPicPr>
            <p:cNvPr id="101" name="Picture 39" descr="jur_person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96980" y="5588650"/>
              <a:ext cx="388938" cy="484188"/>
            </a:xfrm>
            <a:prstGeom prst="rect">
              <a:avLst/>
            </a:prstGeom>
            <a:noFill/>
          </p:spPr>
        </p:pic>
      </p:grpSp>
      <p:pic>
        <p:nvPicPr>
          <p:cNvPr id="103" name="Picture 43" descr="fiz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1423" y="5657869"/>
            <a:ext cx="415925" cy="485775"/>
          </a:xfrm>
          <a:prstGeom prst="rect">
            <a:avLst/>
          </a:prstGeom>
          <a:noFill/>
        </p:spPr>
      </p:pic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2357422" y="5820815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>
              <a:latin typeface="+mn-lt"/>
            </a:endParaRPr>
          </a:p>
        </p:txBody>
      </p:sp>
      <p:pic>
        <p:nvPicPr>
          <p:cNvPr id="64" name="Picture 33" descr="ASU_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69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3"/>
          <p:cNvSpPr>
            <a:spLocks noGrp="1"/>
          </p:cNvSpPr>
          <p:nvPr>
            <p:ph type="title"/>
          </p:nvPr>
        </p:nvSpPr>
        <p:spPr>
          <a:xfrm>
            <a:off x="609600" y="357166"/>
            <a:ext cx="8248680" cy="790596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+mn-lt"/>
              </a:rPr>
              <a:t>Разграничение прав доступа</a:t>
            </a:r>
            <a:endParaRPr lang="ru-RU" b="1" dirty="0">
              <a:latin typeface="+mn-lt"/>
            </a:endParaRPr>
          </a:p>
        </p:txBody>
      </p:sp>
      <p:pic>
        <p:nvPicPr>
          <p:cNvPr id="80" name="Рисунок 79" descr="C:\Documents and Settings\User\Local Settings\Temporary Internet Files\Content.IE5\YJ73SIDA\MCj04339430000[1]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3478" y="3286124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Рисунок 81" descr="C:\Documents and Settings\User\Local Settings\Temporary Internet Files\Content.IE5\F2EZTA9R\MCj04339410000[1]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571612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Рисунок 83" descr="C:\Documents and Settings\User\Local Settings\Temporary Internet Files\Content.IE5\F2EZTA9R\MCj04339420000[1]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928934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36" descr="C:\Documents and Settings\User\Local Settings\Temporary Internet Files\Content.IE5\YJ73SIDA\MCj04339440000[1]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370" y="3286124"/>
            <a:ext cx="100013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" name="Соединительная линия уступом 42"/>
          <p:cNvCxnSpPr>
            <a:stCxn id="82" idx="2"/>
            <a:endCxn id="84" idx="0"/>
          </p:cNvCxnSpPr>
          <p:nvPr/>
        </p:nvCxnSpPr>
        <p:spPr>
          <a:xfrm rot="5400000">
            <a:off x="3357554" y="1214422"/>
            <a:ext cx="357190" cy="307183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stCxn id="82" idx="2"/>
            <a:endCxn id="37" idx="0"/>
          </p:cNvCxnSpPr>
          <p:nvPr/>
        </p:nvCxnSpPr>
        <p:spPr>
          <a:xfrm rot="16200000" flipH="1">
            <a:off x="5850061" y="1793749"/>
            <a:ext cx="714380" cy="227037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34"/>
          <p:cNvSpPr>
            <a:spLocks noChangeArrowheads="1"/>
          </p:cNvSpPr>
          <p:nvPr/>
        </p:nvSpPr>
        <p:spPr bwMode="auto">
          <a:xfrm>
            <a:off x="770140" y="4425960"/>
            <a:ext cx="228601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+mn-lt"/>
              </a:rPr>
              <a:t>ООО «Ромашка»</a:t>
            </a:r>
            <a:endParaRPr lang="en-US" sz="1200" b="1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+mn-lt"/>
              </a:rPr>
              <a:t>Ответственный: Решетова С. И.</a:t>
            </a:r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770140" y="4926026"/>
            <a:ext cx="228601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+mn-lt"/>
              </a:rPr>
              <a:t>ООО «</a:t>
            </a:r>
            <a:r>
              <a:rPr lang="ru-RU" sz="1200" b="1" dirty="0" err="1" smtClean="0">
                <a:solidFill>
                  <a:schemeClr val="tx1"/>
                </a:solidFill>
                <a:latin typeface="+mn-lt"/>
              </a:rPr>
              <a:t>Тепломаш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</a:rPr>
              <a:t>»</a:t>
            </a:r>
            <a:endParaRPr lang="en-US" sz="1200" b="1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+mn-lt"/>
              </a:rPr>
              <a:t>Ответственный: Решетова С. И.</a:t>
            </a:r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5" name="Rectangle 34"/>
          <p:cNvSpPr>
            <a:spLocks noChangeArrowheads="1"/>
          </p:cNvSpPr>
          <p:nvPr/>
        </p:nvSpPr>
        <p:spPr bwMode="auto">
          <a:xfrm>
            <a:off x="770140" y="5426092"/>
            <a:ext cx="228601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+mn-lt"/>
              </a:rPr>
              <a:t>ЗАО «Движение»</a:t>
            </a:r>
            <a:endParaRPr lang="en-US" sz="1200" b="1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+mn-lt"/>
              </a:rPr>
              <a:t>Ответственный: Решетова С. И.</a:t>
            </a:r>
            <a:endParaRPr lang="ru-RU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3556222" y="4643446"/>
            <a:ext cx="228601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latin typeface="+mn-lt"/>
              </a:rPr>
              <a:t>ООО «Картон-тара»</a:t>
            </a:r>
            <a:endParaRPr lang="en-US" sz="1200" b="1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Ответственный: Семенова Ю. А.</a:t>
            </a:r>
            <a:endParaRPr lang="ru-RU" sz="1400" dirty="0">
              <a:latin typeface="+mn-lt"/>
            </a:endParaRPr>
          </a:p>
        </p:txBody>
      </p:sp>
      <p:sp>
        <p:nvSpPr>
          <p:cNvPr id="87" name="Rectangle 34"/>
          <p:cNvSpPr>
            <a:spLocks noChangeArrowheads="1"/>
          </p:cNvSpPr>
          <p:nvPr/>
        </p:nvSpPr>
        <p:spPr bwMode="auto">
          <a:xfrm>
            <a:off x="3556222" y="5143512"/>
            <a:ext cx="228601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 dirty="0" smtClean="0">
                <a:latin typeface="+mn-lt"/>
              </a:rPr>
              <a:t>ЗАО «</a:t>
            </a:r>
            <a:r>
              <a:rPr lang="ru-RU" sz="1200" b="1" dirty="0" err="1" smtClean="0">
                <a:latin typeface="+mn-lt"/>
              </a:rPr>
              <a:t>Артамон</a:t>
            </a:r>
            <a:r>
              <a:rPr lang="ru-RU" sz="1200" b="1" dirty="0" smtClean="0">
                <a:latin typeface="+mn-lt"/>
              </a:rPr>
              <a:t>»</a:t>
            </a:r>
            <a:endParaRPr lang="en-US" sz="1200" b="1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Ответственный: Семенова Ю. А.</a:t>
            </a:r>
            <a:endParaRPr lang="ru-RU" sz="1400" dirty="0">
              <a:latin typeface="+mn-lt"/>
            </a:endParaRPr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3556222" y="5643578"/>
            <a:ext cx="228601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 dirty="0" smtClean="0">
                <a:latin typeface="+mn-lt"/>
              </a:rPr>
              <a:t>ООО «Алмаз»</a:t>
            </a:r>
            <a:endParaRPr lang="en-US" sz="1200" b="1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Ответственный: Семенова Ю. А.</a:t>
            </a:r>
            <a:endParaRPr lang="ru-RU" sz="1400" dirty="0">
              <a:latin typeface="+mn-lt"/>
            </a:endParaRPr>
          </a:p>
        </p:txBody>
      </p:sp>
      <p:sp>
        <p:nvSpPr>
          <p:cNvPr id="89" name="Rectangle 34"/>
          <p:cNvSpPr>
            <a:spLocks noChangeArrowheads="1"/>
          </p:cNvSpPr>
          <p:nvPr/>
        </p:nvSpPr>
        <p:spPr bwMode="auto">
          <a:xfrm>
            <a:off x="6270866" y="4643446"/>
            <a:ext cx="228601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latin typeface="+mn-lt"/>
              </a:rPr>
              <a:t>ООО «Лютик»</a:t>
            </a:r>
            <a:endParaRPr lang="en-US" sz="1200" b="1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Ответственный: Виноградов С. К.</a:t>
            </a:r>
            <a:endParaRPr lang="ru-RU" sz="1400" dirty="0">
              <a:latin typeface="+mn-lt"/>
            </a:endParaRPr>
          </a:p>
        </p:txBody>
      </p:sp>
      <p:sp>
        <p:nvSpPr>
          <p:cNvPr id="90" name="Rectangle 34"/>
          <p:cNvSpPr>
            <a:spLocks noChangeArrowheads="1"/>
          </p:cNvSpPr>
          <p:nvPr/>
        </p:nvSpPr>
        <p:spPr bwMode="auto">
          <a:xfrm>
            <a:off x="6270866" y="5143512"/>
            <a:ext cx="228601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latin typeface="+mn-lt"/>
              </a:rPr>
              <a:t>ОАО «Карамельный завод»</a:t>
            </a:r>
            <a:endParaRPr lang="en-US" sz="1200" b="1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Ответственный: Виноградов С. К.</a:t>
            </a:r>
            <a:endParaRPr lang="ru-RU" sz="1400" dirty="0">
              <a:latin typeface="+mn-lt"/>
            </a:endParaRPr>
          </a:p>
        </p:txBody>
      </p:sp>
      <p:sp>
        <p:nvSpPr>
          <p:cNvPr id="91" name="Rectangle 34"/>
          <p:cNvSpPr>
            <a:spLocks noChangeArrowheads="1"/>
          </p:cNvSpPr>
          <p:nvPr/>
        </p:nvSpPr>
        <p:spPr bwMode="auto">
          <a:xfrm>
            <a:off x="6270866" y="5643578"/>
            <a:ext cx="2286016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61960"/>
            </a:schemeClr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+mn-lt"/>
              </a:rPr>
              <a:t>ООО «Ирис»</a:t>
            </a:r>
            <a:endParaRPr lang="en-US" sz="12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Ответственный: Виноградов С. К.</a:t>
            </a:r>
            <a:endParaRPr lang="ru-RU" sz="1400" dirty="0">
              <a:latin typeface="+mn-lt"/>
            </a:endParaRPr>
          </a:p>
        </p:txBody>
      </p:sp>
      <p:cxnSp>
        <p:nvCxnSpPr>
          <p:cNvPr id="93" name="Соединительная линия уступом 92"/>
          <p:cNvCxnSpPr>
            <a:stCxn id="82" idx="2"/>
            <a:endCxn id="80" idx="0"/>
          </p:cNvCxnSpPr>
          <p:nvPr/>
        </p:nvCxnSpPr>
        <p:spPr>
          <a:xfrm rot="5400000">
            <a:off x="4635615" y="2849673"/>
            <a:ext cx="714380" cy="15852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hape 94"/>
          <p:cNvCxnSpPr>
            <a:stCxn id="80" idx="2"/>
            <a:endCxn id="86" idx="1"/>
          </p:cNvCxnSpPr>
          <p:nvPr/>
        </p:nvCxnSpPr>
        <p:spPr>
          <a:xfrm rot="5400000">
            <a:off x="3948338" y="3894140"/>
            <a:ext cx="573090" cy="1357322"/>
          </a:xfrm>
          <a:prstGeom prst="bentConnector4">
            <a:avLst>
              <a:gd name="adj1" fmla="val 31164"/>
              <a:gd name="adj2" fmla="val 1168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hape 98"/>
          <p:cNvCxnSpPr>
            <a:stCxn id="80" idx="2"/>
            <a:endCxn id="87" idx="1"/>
          </p:cNvCxnSpPr>
          <p:nvPr/>
        </p:nvCxnSpPr>
        <p:spPr>
          <a:xfrm rot="5400000">
            <a:off x="3698305" y="4144173"/>
            <a:ext cx="1073156" cy="1357322"/>
          </a:xfrm>
          <a:prstGeom prst="bentConnector4">
            <a:avLst>
              <a:gd name="adj1" fmla="val 16212"/>
              <a:gd name="adj2" fmla="val 1168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stCxn id="80" idx="2"/>
            <a:endCxn id="88" idx="1"/>
          </p:cNvCxnSpPr>
          <p:nvPr/>
        </p:nvCxnSpPr>
        <p:spPr>
          <a:xfrm rot="5400000">
            <a:off x="3448272" y="4394206"/>
            <a:ext cx="1573222" cy="1357322"/>
          </a:xfrm>
          <a:prstGeom prst="bentConnector4">
            <a:avLst>
              <a:gd name="adj1" fmla="val 10766"/>
              <a:gd name="adj2" fmla="val 1168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hape 104"/>
          <p:cNvCxnSpPr>
            <a:stCxn id="37" idx="2"/>
            <a:endCxn id="89" idx="1"/>
          </p:cNvCxnSpPr>
          <p:nvPr/>
        </p:nvCxnSpPr>
        <p:spPr>
          <a:xfrm rot="5400000">
            <a:off x="6555825" y="4072735"/>
            <a:ext cx="501652" cy="1071570"/>
          </a:xfrm>
          <a:prstGeom prst="bentConnector4">
            <a:avLst>
              <a:gd name="adj1" fmla="val 28481"/>
              <a:gd name="adj2" fmla="val 121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hape 106"/>
          <p:cNvCxnSpPr>
            <a:stCxn id="37" idx="2"/>
            <a:endCxn id="90" idx="1"/>
          </p:cNvCxnSpPr>
          <p:nvPr/>
        </p:nvCxnSpPr>
        <p:spPr>
          <a:xfrm rot="5400000">
            <a:off x="6305792" y="4322768"/>
            <a:ext cx="1001718" cy="1071570"/>
          </a:xfrm>
          <a:prstGeom prst="bentConnector4">
            <a:avLst>
              <a:gd name="adj1" fmla="val 14959"/>
              <a:gd name="adj2" fmla="val 121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hape 109"/>
          <p:cNvCxnSpPr>
            <a:stCxn id="37" idx="2"/>
            <a:endCxn id="91" idx="1"/>
          </p:cNvCxnSpPr>
          <p:nvPr/>
        </p:nvCxnSpPr>
        <p:spPr>
          <a:xfrm rot="5400000">
            <a:off x="6055759" y="4572801"/>
            <a:ext cx="1501784" cy="1071570"/>
          </a:xfrm>
          <a:prstGeom prst="bentConnector4">
            <a:avLst>
              <a:gd name="adj1" fmla="val 9670"/>
              <a:gd name="adj2" fmla="val 121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124"/>
          <p:cNvCxnSpPr>
            <a:stCxn id="79" idx="1"/>
            <a:endCxn id="84" idx="2"/>
          </p:cNvCxnSpPr>
          <p:nvPr/>
        </p:nvCxnSpPr>
        <p:spPr>
          <a:xfrm rot="10800000" flipH="1">
            <a:off x="770140" y="4071942"/>
            <a:ext cx="1230092" cy="569918"/>
          </a:xfrm>
          <a:prstGeom prst="bentConnector4">
            <a:avLst>
              <a:gd name="adj1" fmla="val -18584"/>
              <a:gd name="adj2" fmla="val 689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hape 126"/>
          <p:cNvCxnSpPr>
            <a:stCxn id="83" idx="1"/>
            <a:endCxn id="84" idx="2"/>
          </p:cNvCxnSpPr>
          <p:nvPr/>
        </p:nvCxnSpPr>
        <p:spPr>
          <a:xfrm rot="10800000" flipH="1">
            <a:off x="770140" y="4071942"/>
            <a:ext cx="1230092" cy="1069984"/>
          </a:xfrm>
          <a:prstGeom prst="bentConnector4">
            <a:avLst>
              <a:gd name="adj1" fmla="val -18584"/>
              <a:gd name="adj2" fmla="val 836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hape 129"/>
          <p:cNvCxnSpPr>
            <a:stCxn id="85" idx="1"/>
            <a:endCxn id="84" idx="2"/>
          </p:cNvCxnSpPr>
          <p:nvPr/>
        </p:nvCxnSpPr>
        <p:spPr>
          <a:xfrm rot="10800000" flipH="1">
            <a:off x="770140" y="4071942"/>
            <a:ext cx="1230092" cy="1570050"/>
          </a:xfrm>
          <a:prstGeom prst="bentConnector4">
            <a:avLst>
              <a:gd name="adj1" fmla="val -18584"/>
              <a:gd name="adj2" fmla="val 888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643570" y="1714488"/>
            <a:ext cx="2000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Руководитель отдела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Довженко Б. В.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485312" y="2836334"/>
            <a:ext cx="2000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Стажер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Виноградов С. К.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413214" y="2857496"/>
            <a:ext cx="2000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Старший менеджер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Решетова С. И.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4348" y="1714488"/>
            <a:ext cx="2786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n-lt"/>
              </a:rPr>
              <a:t>Роль – набор разрешенных действий и перечень объектов, 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открытых для доступа.</a:t>
            </a:r>
            <a:endParaRPr lang="ru-RU" sz="1400" dirty="0"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929322" y="2743648"/>
            <a:ext cx="2928958" cy="3714776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072198" y="2857496"/>
            <a:ext cx="1290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Просмотр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Правка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143240" y="2745100"/>
            <a:ext cx="2790844" cy="3714776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205122" y="2842797"/>
            <a:ext cx="1290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Просмотр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Правка 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Удаление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342172" y="3000372"/>
            <a:ext cx="2000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Менеджер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Семенова Ю. А.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85720" y="2740338"/>
            <a:ext cx="2847042" cy="3714776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285720" y="2812317"/>
            <a:ext cx="1290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Просмотр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Правка 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Удаление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214678" y="2735886"/>
            <a:ext cx="5643602" cy="3714776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7572396" y="2285992"/>
            <a:ext cx="1290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Просмотр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78382" y="1793566"/>
            <a:ext cx="1290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Просмотр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Правка 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 Удаление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85720" y="1643050"/>
            <a:ext cx="8572560" cy="4786346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" dur="indefinite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1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4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7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0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3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6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9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2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5" dur="indefinite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8" dur="indefinite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1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4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0" dur="indefinit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43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6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9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2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2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3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83" grpId="0" animBg="1"/>
      <p:bldP spid="83" grpId="1" animBg="1"/>
      <p:bldP spid="85" grpId="0" animBg="1"/>
      <p:bldP spid="85" grpId="1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32" grpId="0"/>
      <p:bldP spid="132" grpId="1"/>
      <p:bldP spid="132" grpId="2"/>
      <p:bldP spid="133" grpId="0"/>
      <p:bldP spid="135" grpId="0"/>
      <p:bldP spid="135" grpId="1"/>
      <p:bldP spid="32" grpId="0"/>
      <p:bldP spid="32" grpId="1"/>
      <p:bldP spid="32" grpId="2"/>
      <p:bldP spid="32" grpId="3"/>
      <p:bldP spid="33" grpId="0" animBg="1"/>
      <p:bldP spid="33" grpId="1" animBg="1"/>
      <p:bldP spid="33" grpId="2" animBg="1"/>
      <p:bldP spid="34" grpId="0"/>
      <p:bldP spid="34" grpId="1"/>
      <p:bldP spid="35" grpId="0" animBg="1"/>
      <p:bldP spid="35" grpId="1" animBg="1"/>
      <p:bldP spid="36" grpId="0"/>
      <p:bldP spid="36" grpId="1"/>
      <p:bldP spid="134" grpId="0"/>
      <p:bldP spid="40" grpId="0" animBg="1"/>
      <p:bldP spid="40" grpId="1" animBg="1"/>
      <p:bldP spid="41" grpId="0"/>
      <p:bldP spid="41" grpId="1"/>
      <p:bldP spid="52" grpId="0" animBg="1"/>
      <p:bldP spid="52" grpId="1" animBg="1"/>
      <p:bldP spid="53" grpId="0"/>
      <p:bldP spid="53" grpId="1"/>
      <p:bldP spid="54" grpId="0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Заголовок 3"/>
          <p:cNvSpPr>
            <a:spLocks noGrp="1"/>
          </p:cNvSpPr>
          <p:nvPr>
            <p:ph type="title"/>
          </p:nvPr>
        </p:nvSpPr>
        <p:spPr>
          <a:xfrm>
            <a:off x="609600" y="357166"/>
            <a:ext cx="8248680" cy="79059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latin typeface="+mn-lt"/>
              </a:rPr>
              <a:t>Назначение заданий </a:t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Контроль выполнения поручений</a:t>
            </a:r>
            <a:endParaRPr lang="ru-RU" sz="4000" b="1" dirty="0">
              <a:latin typeface="+mn-lt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1071538" y="1929934"/>
            <a:ext cx="264320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177800"/>
            <a:r>
              <a:rPr lang="ru-RU" sz="1400" dirty="0" smtClean="0">
                <a:solidFill>
                  <a:schemeClr val="bg1"/>
                </a:solidFill>
              </a:rPr>
              <a:t>Компания «Ромашка</a:t>
            </a:r>
            <a:r>
              <a:rPr lang="ru-RU" sz="1400" dirty="0">
                <a:solidFill>
                  <a:schemeClr val="bg1"/>
                </a:solidFill>
              </a:rPr>
              <a:t>»</a:t>
            </a:r>
          </a:p>
        </p:txBody>
      </p:sp>
      <p:pic>
        <p:nvPicPr>
          <p:cNvPr id="32" name="Picture 37" descr="jur_pers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15620"/>
            <a:ext cx="599337" cy="746114"/>
          </a:xfrm>
          <a:prstGeom prst="rect">
            <a:avLst/>
          </a:prstGeom>
          <a:noFill/>
        </p:spPr>
      </p:pic>
      <p:sp>
        <p:nvSpPr>
          <p:cNvPr id="101" name="Rectangle 8"/>
          <p:cNvSpPr>
            <a:spLocks noChangeArrowheads="1"/>
          </p:cNvSpPr>
          <p:nvPr/>
        </p:nvSpPr>
        <p:spPr bwMode="auto">
          <a:xfrm>
            <a:off x="1500166" y="2501438"/>
            <a:ext cx="264320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95250"/>
            <a:r>
              <a:rPr lang="ru-RU" sz="1400" dirty="0" smtClean="0">
                <a:solidFill>
                  <a:schemeClr val="bg1"/>
                </a:solidFill>
              </a:rPr>
              <a:t>Договор поставки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2" name="Rectangle 8"/>
          <p:cNvSpPr>
            <a:spLocks noChangeArrowheads="1"/>
          </p:cNvSpPr>
          <p:nvPr/>
        </p:nvSpPr>
        <p:spPr bwMode="auto">
          <a:xfrm>
            <a:off x="5429256" y="3071810"/>
            <a:ext cx="3071834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marL="95250"/>
            <a:r>
              <a:rPr lang="ru-RU" sz="1200" dirty="0" smtClean="0">
                <a:solidFill>
                  <a:schemeClr val="tx1"/>
                </a:solidFill>
              </a:rPr>
              <a:t>Подготовиться к совещанию по Проекту 10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5429256" y="3571876"/>
            <a:ext cx="3071834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95250"/>
            <a:r>
              <a:rPr lang="ru-RU" sz="1200" dirty="0" smtClean="0">
                <a:solidFill>
                  <a:schemeClr val="tx1"/>
                </a:solidFill>
              </a:rPr>
              <a:t>Согласовать сроки работ по Объекту 6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6" name="Rectangle 8"/>
          <p:cNvSpPr>
            <a:spLocks noChangeArrowheads="1"/>
          </p:cNvSpPr>
          <p:nvPr/>
        </p:nvSpPr>
        <p:spPr bwMode="auto">
          <a:xfrm>
            <a:off x="1928794" y="4071942"/>
            <a:ext cx="3286148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marL="95250"/>
            <a:r>
              <a:rPr lang="ru-RU" sz="1200" dirty="0" smtClean="0">
                <a:solidFill>
                  <a:schemeClr val="tx1"/>
                </a:solidFill>
              </a:rPr>
              <a:t>   Подготовиться к совещанию по Проекту 10</a:t>
            </a:r>
          </a:p>
        </p:txBody>
      </p:sp>
      <p:sp>
        <p:nvSpPr>
          <p:cNvPr id="107" name="Rectangle 8"/>
          <p:cNvSpPr>
            <a:spLocks noChangeArrowheads="1"/>
          </p:cNvSpPr>
          <p:nvPr/>
        </p:nvSpPr>
        <p:spPr bwMode="auto">
          <a:xfrm>
            <a:off x="4119558" y="4572008"/>
            <a:ext cx="3524275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95250"/>
            <a:r>
              <a:rPr lang="ru-RU" sz="1200" dirty="0" smtClean="0">
                <a:solidFill>
                  <a:schemeClr val="tx1"/>
                </a:solidFill>
              </a:rPr>
              <a:t>Согласовать работу тех. служб на Объекте 18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9" name="Rectangle 8"/>
          <p:cNvSpPr>
            <a:spLocks noChangeArrowheads="1"/>
          </p:cNvSpPr>
          <p:nvPr/>
        </p:nvSpPr>
        <p:spPr bwMode="auto">
          <a:xfrm>
            <a:off x="4129084" y="5072074"/>
            <a:ext cx="3514750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95250"/>
            <a:r>
              <a:rPr lang="ru-RU" sz="1200" dirty="0" smtClean="0">
                <a:solidFill>
                  <a:schemeClr val="tx1"/>
                </a:solidFill>
              </a:rPr>
              <a:t>Выяснить условия работы с Поставщиком 6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0" name="Rectangle 8"/>
          <p:cNvSpPr>
            <a:spLocks noChangeArrowheads="1"/>
          </p:cNvSpPr>
          <p:nvPr/>
        </p:nvSpPr>
        <p:spPr bwMode="auto">
          <a:xfrm>
            <a:off x="4124322" y="5571008"/>
            <a:ext cx="3519512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marL="95250"/>
            <a:r>
              <a:rPr lang="ru-RU" sz="1200" dirty="0" smtClean="0">
                <a:solidFill>
                  <a:schemeClr val="tx1"/>
                </a:solidFill>
              </a:rPr>
              <a:t>Подготовиться к совещанию по Проекту 10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12" name="Соединительная линия уступом 111"/>
          <p:cNvCxnSpPr>
            <a:stCxn id="101" idx="1"/>
            <a:endCxn id="102" idx="1"/>
          </p:cNvCxnSpPr>
          <p:nvPr/>
        </p:nvCxnSpPr>
        <p:spPr>
          <a:xfrm rot="10800000" flipH="1" flipV="1">
            <a:off x="1500166" y="2680033"/>
            <a:ext cx="3929090" cy="570372"/>
          </a:xfrm>
          <a:prstGeom prst="bentConnector3">
            <a:avLst>
              <a:gd name="adj1" fmla="val -5818"/>
            </a:avLst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3" name="Соединительная линия уступом 112"/>
          <p:cNvCxnSpPr>
            <a:stCxn id="101" idx="1"/>
            <a:endCxn id="105" idx="1"/>
          </p:cNvCxnSpPr>
          <p:nvPr/>
        </p:nvCxnSpPr>
        <p:spPr>
          <a:xfrm rot="10800000" flipH="1" flipV="1">
            <a:off x="1500166" y="2680033"/>
            <a:ext cx="3929090" cy="1070438"/>
          </a:xfrm>
          <a:prstGeom prst="bentConnector3">
            <a:avLst>
              <a:gd name="adj1" fmla="val -5818"/>
            </a:avLst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7" name="Соединительная линия уступом 116"/>
          <p:cNvCxnSpPr>
            <a:stCxn id="101" idx="1"/>
            <a:endCxn id="106" idx="1"/>
          </p:cNvCxnSpPr>
          <p:nvPr/>
        </p:nvCxnSpPr>
        <p:spPr>
          <a:xfrm rot="10800000" flipH="1" flipV="1">
            <a:off x="1500166" y="2680033"/>
            <a:ext cx="428628" cy="1570504"/>
          </a:xfrm>
          <a:prstGeom prst="bentConnector3">
            <a:avLst>
              <a:gd name="adj1" fmla="val -53333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>
            <a:stCxn id="101" idx="1"/>
            <a:endCxn id="107" idx="1"/>
          </p:cNvCxnSpPr>
          <p:nvPr/>
        </p:nvCxnSpPr>
        <p:spPr>
          <a:xfrm rot="10800000" flipH="1" flipV="1">
            <a:off x="1500166" y="2680033"/>
            <a:ext cx="2619392" cy="2070570"/>
          </a:xfrm>
          <a:prstGeom prst="bentConnector3">
            <a:avLst>
              <a:gd name="adj1" fmla="val -8727"/>
            </a:avLst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3" name="Соединительная линия уступом 122"/>
          <p:cNvCxnSpPr>
            <a:stCxn id="101" idx="1"/>
            <a:endCxn id="109" idx="1"/>
          </p:cNvCxnSpPr>
          <p:nvPr/>
        </p:nvCxnSpPr>
        <p:spPr>
          <a:xfrm rot="10800000" flipH="1" flipV="1">
            <a:off x="1500166" y="2680033"/>
            <a:ext cx="2628918" cy="2570636"/>
          </a:xfrm>
          <a:prstGeom prst="bentConnector3">
            <a:avLst>
              <a:gd name="adj1" fmla="val -8696"/>
            </a:avLst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6" name="Соединительная линия уступом 125"/>
          <p:cNvCxnSpPr>
            <a:stCxn id="101" idx="1"/>
            <a:endCxn id="110" idx="1"/>
          </p:cNvCxnSpPr>
          <p:nvPr/>
        </p:nvCxnSpPr>
        <p:spPr>
          <a:xfrm rot="10800000" flipH="1" flipV="1">
            <a:off x="1500166" y="2680033"/>
            <a:ext cx="2624156" cy="3069570"/>
          </a:xfrm>
          <a:prstGeom prst="bentConnector3">
            <a:avLst>
              <a:gd name="adj1" fmla="val -8711"/>
            </a:avLst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9" name="Rectangle 8"/>
          <p:cNvSpPr>
            <a:spLocks noChangeArrowheads="1"/>
          </p:cNvSpPr>
          <p:nvPr/>
        </p:nvSpPr>
        <p:spPr bwMode="auto">
          <a:xfrm>
            <a:off x="1928794" y="6072206"/>
            <a:ext cx="3857652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95250"/>
            <a:r>
              <a:rPr lang="ru-RU" sz="1200" dirty="0" smtClean="0">
                <a:solidFill>
                  <a:schemeClr val="tx1"/>
                </a:solidFill>
              </a:rPr>
              <a:t>Выяснить срок получения </a:t>
            </a:r>
            <a:r>
              <a:rPr lang="ru-RU" sz="1200" dirty="0" err="1" smtClean="0">
                <a:solidFill>
                  <a:schemeClr val="tx1"/>
                </a:solidFill>
              </a:rPr>
              <a:t>ден</a:t>
            </a:r>
            <a:r>
              <a:rPr lang="ru-RU" sz="1200" dirty="0" smtClean="0">
                <a:solidFill>
                  <a:schemeClr val="tx1"/>
                </a:solidFill>
              </a:rPr>
              <a:t>. средств по проекту 11.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30" name="Соединительная линия уступом 129"/>
          <p:cNvCxnSpPr>
            <a:stCxn id="101" idx="1"/>
            <a:endCxn id="129" idx="1"/>
          </p:cNvCxnSpPr>
          <p:nvPr/>
        </p:nvCxnSpPr>
        <p:spPr>
          <a:xfrm rot="10800000" flipH="1" flipV="1">
            <a:off x="1500166" y="2680033"/>
            <a:ext cx="428628" cy="3570768"/>
          </a:xfrm>
          <a:prstGeom prst="bentConnector3">
            <a:avLst>
              <a:gd name="adj1" fmla="val -53333"/>
            </a:avLst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3" name="Соединительная линия уступом 132"/>
          <p:cNvCxnSpPr>
            <a:stCxn id="32" idx="2"/>
            <a:endCxn id="101" idx="1"/>
          </p:cNvCxnSpPr>
          <p:nvPr/>
        </p:nvCxnSpPr>
        <p:spPr>
          <a:xfrm rot="16200000" flipH="1">
            <a:off x="1147942" y="2327808"/>
            <a:ext cx="218299" cy="486149"/>
          </a:xfrm>
          <a:prstGeom prst="bentConnector2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1" name="Picture 33" descr="ASU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pic>
        <p:nvPicPr>
          <p:cNvPr id="31" name="Рисунок 30" descr="C:\Documents and Settings\User\Local Settings\Temporary Internet Files\Content.IE5\YJ73SIDA\MCj04339430000[1]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000372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C:\Documents and Settings\User\Local Settings\Temporary Internet Files\Content.IE5\YJ73SIDA\MCj04339440000[1]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4643446"/>
            <a:ext cx="100013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C:\Documents and Settings\User\Local Settings\Temporary Internet Files\Content.IE5\F2EZTA9R\MCj04339410000[1]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2071678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C:\Documents and Settings\User\Local Settings\Temporary Internet Files\Content.IE5\F2EZTA9R\MCj04339420000[1].pn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2976" y="3571876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Рисунок 48" descr="C:\Documents and Settings\User\Local Settings\Temporary Internet Files\Content.IE5\YJ73SIDA\MCj04339430000[1]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776" y="5643578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Line 60"/>
          <p:cNvSpPr>
            <a:spLocks noChangeShapeType="1"/>
          </p:cNvSpPr>
          <p:nvPr/>
        </p:nvSpPr>
        <p:spPr bwMode="auto">
          <a:xfrm>
            <a:off x="3929058" y="3000372"/>
            <a:ext cx="714380" cy="357189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+mn-lt"/>
            </a:endParaRPr>
          </a:p>
        </p:txBody>
      </p:sp>
      <p:sp>
        <p:nvSpPr>
          <p:cNvPr id="54" name="Line 60"/>
          <p:cNvSpPr>
            <a:spLocks noChangeShapeType="1"/>
          </p:cNvSpPr>
          <p:nvPr/>
        </p:nvSpPr>
        <p:spPr bwMode="auto">
          <a:xfrm flipH="1">
            <a:off x="2143108" y="3000372"/>
            <a:ext cx="1785950" cy="100013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+mn-lt"/>
            </a:endParaRPr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 flipH="1">
            <a:off x="3500430" y="3000372"/>
            <a:ext cx="428628" cy="2000264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+mn-lt"/>
            </a:endParaRPr>
          </a:p>
        </p:txBody>
      </p:sp>
      <p:sp>
        <p:nvSpPr>
          <p:cNvPr id="56" name="Line 60"/>
          <p:cNvSpPr>
            <a:spLocks noChangeShapeType="1"/>
          </p:cNvSpPr>
          <p:nvPr/>
        </p:nvSpPr>
        <p:spPr bwMode="auto">
          <a:xfrm flipH="1">
            <a:off x="2000232" y="3000372"/>
            <a:ext cx="1928826" cy="2714644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+mn-lt"/>
            </a:endParaRPr>
          </a:p>
        </p:txBody>
      </p:sp>
      <p:sp>
        <p:nvSpPr>
          <p:cNvPr id="61" name="Text Box 38"/>
          <p:cNvSpPr txBox="1">
            <a:spLocks noChangeArrowheads="1"/>
          </p:cNvSpPr>
          <p:nvPr/>
        </p:nvSpPr>
        <p:spPr bwMode="auto">
          <a:xfrm>
            <a:off x="5000628" y="1785926"/>
            <a:ext cx="3786214" cy="102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 помощью задач руководитель может давать задания (указания, поручения) своим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подчиненным и отслеживать ход их выполнения. </a:t>
            </a:r>
            <a:endParaRPr lang="ru-RU" sz="11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О появлении новой задачи, поставленной руководителем задачу, будут уведомлены все ее исполнители.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3"/>
          <p:cNvSpPr txBox="1">
            <a:spLocks/>
          </p:cNvSpPr>
          <p:nvPr/>
        </p:nvSpPr>
        <p:spPr>
          <a:xfrm>
            <a:off x="609600" y="357188"/>
            <a:ext cx="8248650" cy="790575"/>
          </a:xfrm>
          <a:prstGeom prst="rect">
            <a:avLst/>
          </a:prstGeom>
        </p:spPr>
        <p:txBody>
          <a:bodyPr anchor="ctr"/>
          <a:lstStyle/>
          <a:p>
            <a:pPr fontAlgn="auto">
              <a:lnSpc>
                <a:spcPct val="75000"/>
              </a:lnSpc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Отправка документов по </a:t>
            </a:r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электронной почте</a:t>
            </a:r>
            <a:endParaRPr lang="ru-RU" sz="4000" b="1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49172" name="Picture 12" descr="outlook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9310" y="3071809"/>
            <a:ext cx="1055984" cy="11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3" name="Text Box 13"/>
          <p:cNvSpPr txBox="1">
            <a:spLocks noChangeArrowheads="1"/>
          </p:cNvSpPr>
          <p:nvPr/>
        </p:nvSpPr>
        <p:spPr bwMode="auto">
          <a:xfrm>
            <a:off x="4714876" y="4206833"/>
            <a:ext cx="191611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355D7E"/>
                </a:solidFill>
                <a:latin typeface="Calibri" pitchFamily="34" charset="0"/>
              </a:rPr>
              <a:t>Microsoft Outlook</a:t>
            </a:r>
            <a:endParaRPr lang="ru-RU" sz="1400" dirty="0">
              <a:solidFill>
                <a:srgbClr val="355D7E"/>
              </a:solidFill>
              <a:latin typeface="Calibri" pitchFamily="34" charset="0"/>
            </a:endParaRPr>
          </a:p>
        </p:txBody>
      </p:sp>
      <p:grpSp>
        <p:nvGrpSpPr>
          <p:cNvPr id="49158" name="Группа 35"/>
          <p:cNvGrpSpPr>
            <a:grpSpLocks/>
          </p:cNvGrpSpPr>
          <p:nvPr/>
        </p:nvGrpSpPr>
        <p:grpSpPr bwMode="auto">
          <a:xfrm>
            <a:off x="2357422" y="2786058"/>
            <a:ext cx="1967198" cy="1879444"/>
            <a:chOff x="1015280" y="2786065"/>
            <a:chExt cx="2071702" cy="1879257"/>
          </a:xfrm>
        </p:grpSpPr>
        <p:pic>
          <p:nvPicPr>
            <p:cNvPr id="49170" name="Рисунок 26" descr="C:\Documents and Settings\User\Local Settings\Temporary Internet Files\Content.IE5\YJ73SIDA\MCj0431576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4417" y="2786065"/>
              <a:ext cx="1756922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171" name="Text Box 4"/>
            <p:cNvSpPr txBox="1">
              <a:spLocks noChangeArrowheads="1"/>
            </p:cNvSpPr>
            <p:nvPr/>
          </p:nvSpPr>
          <p:spPr bwMode="auto">
            <a:xfrm>
              <a:off x="1015280" y="4357545"/>
              <a:ext cx="20717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45000"/>
                </a:spcBef>
              </a:pPr>
              <a:r>
                <a:rPr lang="ru-RU" sz="1400" dirty="0">
                  <a:solidFill>
                    <a:srgbClr val="355D7E"/>
                  </a:solidFill>
                  <a:latin typeface="Calibri" pitchFamily="34" charset="0"/>
                </a:rPr>
                <a:t>«Экспресс-Контакт»</a:t>
              </a:r>
            </a:p>
          </p:txBody>
        </p: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714375" y="1772655"/>
            <a:ext cx="7572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63538" fontAlgn="auto">
              <a:spcBef>
                <a:spcPct val="4500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Сформированный документ (договор) может быть отправлен клиенту или контактному лицу незамедлительное по электронной почте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e-mail).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916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3143248"/>
            <a:ext cx="1357322" cy="101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8" name="Picture 33" descr="ASU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50" y="6500813"/>
            <a:ext cx="714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42410" y="6471558"/>
            <a:ext cx="3428992" cy="342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Документооборот в программе «Экспресс-Контакт»</a:t>
            </a:r>
            <a:endParaRPr lang="en-US" sz="1000" dirty="0" smtClean="0"/>
          </a:p>
        </p:txBody>
      </p:sp>
      <p:grpSp>
        <p:nvGrpSpPr>
          <p:cNvPr id="36" name="Группа 35"/>
          <p:cNvGrpSpPr/>
          <p:nvPr/>
        </p:nvGrpSpPr>
        <p:grpSpPr>
          <a:xfrm>
            <a:off x="642910" y="3000372"/>
            <a:ext cx="1285884" cy="1571636"/>
            <a:chOff x="571472" y="3714752"/>
            <a:chExt cx="1357322" cy="1643074"/>
          </a:xfrm>
        </p:grpSpPr>
        <p:sp>
          <p:nvSpPr>
            <p:cNvPr id="28" name="Загнутый угол 27"/>
            <p:cNvSpPr/>
            <p:nvPr/>
          </p:nvSpPr>
          <p:spPr>
            <a:xfrm>
              <a:off x="642910" y="3714752"/>
              <a:ext cx="1214446" cy="1643074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571472" y="3772808"/>
              <a:ext cx="1357322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latin typeface="Calibri" pitchFamily="34" charset="0"/>
                </a:rPr>
                <a:t>Договор</a:t>
              </a:r>
              <a:endParaRPr lang="ru-RU" sz="1400" dirty="0">
                <a:latin typeface="Calibri" pitchFamily="34" charset="0"/>
              </a:endParaRPr>
            </a:p>
          </p:txBody>
        </p:sp>
      </p:grpSp>
      <p:sp>
        <p:nvSpPr>
          <p:cNvPr id="37" name="Стрелка вниз 36"/>
          <p:cNvSpPr/>
          <p:nvPr/>
        </p:nvSpPr>
        <p:spPr>
          <a:xfrm rot="16167026">
            <a:off x="1999424" y="3576729"/>
            <a:ext cx="501650" cy="35242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16167026">
            <a:off x="4356878" y="3571787"/>
            <a:ext cx="501650" cy="35242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16167026">
            <a:off x="6428580" y="3576730"/>
            <a:ext cx="501650" cy="35242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6858016" y="4214818"/>
            <a:ext cx="191611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solidFill>
                  <a:srgbClr val="355D7E"/>
                </a:solidFill>
                <a:latin typeface="Calibri" pitchFamily="34" charset="0"/>
              </a:rPr>
              <a:t>Электронное письмо</a:t>
            </a:r>
            <a:endParaRPr lang="ru-RU" sz="1400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214813" y="5066426"/>
            <a:ext cx="45005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7B3D17"/>
                </a:solidFill>
                <a:latin typeface="Calibri" pitchFamily="34" charset="0"/>
              </a:rPr>
              <a:t> </a:t>
            </a:r>
            <a:r>
              <a:rPr lang="ru-RU" sz="1600" dirty="0" smtClean="0">
                <a:solidFill>
                  <a:srgbClr val="7B3D17"/>
                </a:solidFill>
                <a:latin typeface="Calibri" pitchFamily="34" charset="0"/>
              </a:rPr>
              <a:t>Факт отправки письма сохранится в системе;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7B3D17"/>
                </a:solidFill>
                <a:latin typeface="Calibri" pitchFamily="34" charset="0"/>
              </a:rPr>
              <a:t> Тема, текст (тело), вложения в электронные письма </a:t>
            </a:r>
            <a:r>
              <a:rPr lang="ru-RU" sz="1600" dirty="0" smtClean="0">
                <a:solidFill>
                  <a:srgbClr val="7B3D17"/>
                </a:solidFill>
                <a:latin typeface="Calibri" pitchFamily="34" charset="0"/>
              </a:rPr>
              <a:t>будут </a:t>
            </a:r>
            <a:r>
              <a:rPr lang="ru-RU" sz="1600" dirty="0">
                <a:solidFill>
                  <a:srgbClr val="7B3D17"/>
                </a:solidFill>
                <a:latin typeface="Calibri" pitchFamily="34" charset="0"/>
              </a:rPr>
              <a:t>созданы прямо в «Экспресс-Контакте» и переданы в </a:t>
            </a:r>
            <a:r>
              <a:rPr lang="en-US" sz="1600" dirty="0">
                <a:solidFill>
                  <a:srgbClr val="7B3D17"/>
                </a:solidFill>
                <a:latin typeface="Calibri" pitchFamily="34" charset="0"/>
              </a:rPr>
              <a:t>Outlook</a:t>
            </a:r>
            <a:r>
              <a:rPr lang="ru-RU" sz="1600" dirty="0">
                <a:solidFill>
                  <a:srgbClr val="7B3D17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935</Words>
  <Application>Microsoft Office PowerPoint</Application>
  <PresentationFormat>Экран (4:3)</PresentationFormat>
  <Paragraphs>250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Student presentation</vt:lpstr>
      <vt:lpstr>ДОКУМЕНТООБОРОТ в программе «Экспресс-Контакт»</vt:lpstr>
      <vt:lpstr>Слайд 2</vt:lpstr>
      <vt:lpstr>Слайд 3</vt:lpstr>
      <vt:lpstr>Слайд 4</vt:lpstr>
      <vt:lpstr>Слайд 5</vt:lpstr>
      <vt:lpstr>Клиентская база</vt:lpstr>
      <vt:lpstr>Разграничение прав доступа</vt:lpstr>
      <vt:lpstr>Назначение заданий  Контроль выполнения поручений</vt:lpstr>
      <vt:lpstr>Слайд 9</vt:lpstr>
      <vt:lpstr>Обмен данными с  внешними источниками</vt:lpstr>
      <vt:lpstr>Слайд 11</vt:lpstr>
      <vt:lpstr>Слайд 12</vt:lpstr>
      <vt:lpstr>Не программа, а услуга!</vt:lpstr>
      <vt:lpstr>Наши клиенты</vt:lpstr>
      <vt:lpstr>Разработчик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Построение отдела продаж</dc:subject>
  <dc:creator/>
  <cp:lastModifiedBy/>
  <cp:revision>1</cp:revision>
  <dcterms:created xsi:type="dcterms:W3CDTF">2007-06-17T18:44:40Z</dcterms:created>
  <dcterms:modified xsi:type="dcterms:W3CDTF">2009-03-13T09:31:42Z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TC101671251049</vt:lpwstr>
  </property>
</Properties>
</file>