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diagrams/colors1.xml" ContentType="application/vnd.openxmlformats-officedocument.drawingml.diagramColors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diagrams/layout1.xml" ContentType="application/vnd.openxmlformats-officedocument.drawingml.diagram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23"/>
  </p:notesMasterIdLst>
  <p:handoutMasterIdLst>
    <p:handoutMasterId r:id="rId24"/>
  </p:handoutMasterIdLst>
  <p:sldIdLst>
    <p:sldId id="257" r:id="rId2"/>
    <p:sldId id="332" r:id="rId3"/>
    <p:sldId id="322" r:id="rId4"/>
    <p:sldId id="305" r:id="rId5"/>
    <p:sldId id="325" r:id="rId6"/>
    <p:sldId id="323" r:id="rId7"/>
    <p:sldId id="319" r:id="rId8"/>
    <p:sldId id="307" r:id="rId9"/>
    <p:sldId id="308" r:id="rId10"/>
    <p:sldId id="309" r:id="rId11"/>
    <p:sldId id="326" r:id="rId12"/>
    <p:sldId id="328" r:id="rId13"/>
    <p:sldId id="314" r:id="rId14"/>
    <p:sldId id="330" r:id="rId15"/>
    <p:sldId id="329" r:id="rId16"/>
    <p:sldId id="331" r:id="rId17"/>
    <p:sldId id="280" r:id="rId18"/>
    <p:sldId id="324" r:id="rId19"/>
    <p:sldId id="318" r:id="rId20"/>
    <p:sldId id="299" r:id="rId21"/>
    <p:sldId id="316" r:id="rId2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0AD00"/>
    <a:srgbClr val="F6FAFC"/>
    <a:srgbClr val="E66D51"/>
    <a:srgbClr val="0160F5"/>
    <a:srgbClr val="ECE9D8"/>
    <a:srgbClr val="5705EB"/>
    <a:srgbClr val="EDF6F9"/>
    <a:srgbClr val="F3F9FB"/>
    <a:srgbClr val="E8F4F8"/>
    <a:srgbClr val="EBF6F9"/>
  </p:clrMru>
</p:presentationPr>
</file>

<file path=ppt/tableStyles.xml><?xml version="1.0" encoding="utf-8"?>
<a:tblStyleLst xmlns:a="http://schemas.openxmlformats.org/drawingml/2006/main" def="{5C22544A-7EE6-4342-B048-85BDC9FD1C3A}">
  <a:tblStyle styleId="{8A107856-5554-42FB-B03E-39F5DBC370BA}" styleName="Средний стиль 4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2"/>
              </a:solidFill>
            </a:ln>
          </a:top>
        </a:tcBdr>
        <a:fill>
          <a:solidFill>
            <a:schemeClr val="accent2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2">
              <a:tint val="20000"/>
            </a:schemeClr>
          </a:solidFill>
        </a:fill>
      </a:tcStyle>
    </a:firstRow>
  </a:tblStyle>
  <a:tblStyle styleId="{37CE84F3-28C3-443E-9E96-99CF82512B78}" styleName="Темный стиль 1 - акцент 2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wholeTbl>
    <a:band1H>
      <a:tcStyle>
        <a:tcBdr/>
        <a:fill>
          <a:solidFill>
            <a:schemeClr val="accent2">
              <a:shade val="60000"/>
            </a:schemeClr>
          </a:solidFill>
        </a:fill>
      </a:tcStyle>
    </a:band1H>
    <a:band1V>
      <a:tcStyle>
        <a:tcBdr/>
        <a:fill>
          <a:solidFill>
            <a:schemeClr val="accent2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2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2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2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0E3FDE45-AF77-4B5C-9715-49D594BDF05E}" styleName="Светлый стиль 1 - акцент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3959" autoAdjust="0"/>
    <p:restoredTop sz="94128" autoAdjust="0"/>
  </p:normalViewPr>
  <p:slideViewPr>
    <p:cSldViewPr>
      <p:cViewPr varScale="1">
        <p:scale>
          <a:sx n="61" d="100"/>
          <a:sy n="61" d="100"/>
        </p:scale>
        <p:origin x="-72" y="-22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56" d="100"/>
          <a:sy n="56" d="100"/>
        </p:scale>
        <p:origin x="-1614" y="-102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998E5E4-D79E-4CF4-816D-2D3131DFB2A9}" type="doc">
      <dgm:prSet loTypeId="urn:microsoft.com/office/officeart/2005/8/layout/cycle2" loCatId="cycle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ru-RU"/>
        </a:p>
      </dgm:t>
    </dgm:pt>
    <dgm:pt modelId="{D1C092D8-7100-4854-A6E9-3FD7BAF934FD}">
      <dgm:prSet phldrT="[Текст]"/>
      <dgm:spPr/>
      <dgm:t>
        <a:bodyPr/>
        <a:lstStyle/>
        <a:p>
          <a:r>
            <a:rPr lang="ru-RU" dirty="0" smtClean="0"/>
            <a:t>1</a:t>
          </a:r>
          <a:endParaRPr lang="ru-RU" dirty="0"/>
        </a:p>
      </dgm:t>
    </dgm:pt>
    <dgm:pt modelId="{44602825-0EEF-44DC-BB41-F494B160F80B}" type="parTrans" cxnId="{0B5A3E11-8E13-4C97-98FB-74376A927616}">
      <dgm:prSet/>
      <dgm:spPr/>
      <dgm:t>
        <a:bodyPr/>
        <a:lstStyle/>
        <a:p>
          <a:endParaRPr lang="ru-RU"/>
        </a:p>
      </dgm:t>
    </dgm:pt>
    <dgm:pt modelId="{EAE1F0E9-E0BB-4646-9089-4F371623B54B}" type="sibTrans" cxnId="{0B5A3E11-8E13-4C97-98FB-74376A927616}">
      <dgm:prSet/>
      <dgm:spPr/>
      <dgm:t>
        <a:bodyPr/>
        <a:lstStyle/>
        <a:p>
          <a:endParaRPr lang="ru-RU"/>
        </a:p>
      </dgm:t>
    </dgm:pt>
    <dgm:pt modelId="{61938921-A889-4CF2-A270-B58827AB2FC6}">
      <dgm:prSet phldrT="[Текст]"/>
      <dgm:spPr/>
      <dgm:t>
        <a:bodyPr/>
        <a:lstStyle/>
        <a:p>
          <a:r>
            <a:rPr lang="ru-RU" dirty="0" smtClean="0"/>
            <a:t>2</a:t>
          </a:r>
          <a:endParaRPr lang="ru-RU" dirty="0"/>
        </a:p>
      </dgm:t>
    </dgm:pt>
    <dgm:pt modelId="{1CF44766-0952-4783-8A60-D09530D1963C}" type="parTrans" cxnId="{11B577C9-C447-4252-BC57-6B174C0F462A}">
      <dgm:prSet/>
      <dgm:spPr/>
      <dgm:t>
        <a:bodyPr/>
        <a:lstStyle/>
        <a:p>
          <a:endParaRPr lang="ru-RU"/>
        </a:p>
      </dgm:t>
    </dgm:pt>
    <dgm:pt modelId="{C78786BA-513A-4D55-BACD-E5627D2EB44E}" type="sibTrans" cxnId="{11B577C9-C447-4252-BC57-6B174C0F462A}">
      <dgm:prSet/>
      <dgm:spPr/>
      <dgm:t>
        <a:bodyPr/>
        <a:lstStyle/>
        <a:p>
          <a:endParaRPr lang="ru-RU"/>
        </a:p>
      </dgm:t>
    </dgm:pt>
    <dgm:pt modelId="{369E1695-FA62-4F62-9EC2-1F81DB15EAEE}">
      <dgm:prSet phldrT="[Текст]"/>
      <dgm:spPr/>
      <dgm:t>
        <a:bodyPr/>
        <a:lstStyle/>
        <a:p>
          <a:r>
            <a:rPr lang="ru-RU" dirty="0" smtClean="0"/>
            <a:t>3</a:t>
          </a:r>
          <a:endParaRPr lang="ru-RU" dirty="0"/>
        </a:p>
      </dgm:t>
    </dgm:pt>
    <dgm:pt modelId="{912186A5-6CC2-4AE8-BC86-1FF5D09EE15D}" type="parTrans" cxnId="{480B95D6-B0D1-4BD9-9D67-E8AFBDE2AE1D}">
      <dgm:prSet/>
      <dgm:spPr/>
      <dgm:t>
        <a:bodyPr/>
        <a:lstStyle/>
        <a:p>
          <a:endParaRPr lang="ru-RU"/>
        </a:p>
      </dgm:t>
    </dgm:pt>
    <dgm:pt modelId="{8B96490A-8725-4AE2-AB54-211ABB68AE02}" type="sibTrans" cxnId="{480B95D6-B0D1-4BD9-9D67-E8AFBDE2AE1D}">
      <dgm:prSet/>
      <dgm:spPr/>
      <dgm:t>
        <a:bodyPr/>
        <a:lstStyle/>
        <a:p>
          <a:endParaRPr lang="ru-RU"/>
        </a:p>
      </dgm:t>
    </dgm:pt>
    <dgm:pt modelId="{457EC033-4D6F-44DD-ACDB-EBE609609A2F}">
      <dgm:prSet phldrT="[Текст]"/>
      <dgm:spPr/>
      <dgm:t>
        <a:bodyPr/>
        <a:lstStyle/>
        <a:p>
          <a:r>
            <a:rPr lang="ru-RU" dirty="0" smtClean="0"/>
            <a:t>4</a:t>
          </a:r>
          <a:endParaRPr lang="ru-RU" dirty="0"/>
        </a:p>
      </dgm:t>
    </dgm:pt>
    <dgm:pt modelId="{9320B986-929E-4E1E-B3FD-9B7C9B18A975}" type="parTrans" cxnId="{63A0655A-76E4-4147-BEE3-584CA080AC75}">
      <dgm:prSet/>
      <dgm:spPr/>
      <dgm:t>
        <a:bodyPr/>
        <a:lstStyle/>
        <a:p>
          <a:endParaRPr lang="ru-RU"/>
        </a:p>
      </dgm:t>
    </dgm:pt>
    <dgm:pt modelId="{15EF4CEB-B49C-433D-BF64-F3AF46FF73C0}" type="sibTrans" cxnId="{63A0655A-76E4-4147-BEE3-584CA080AC75}">
      <dgm:prSet/>
      <dgm:spPr/>
      <dgm:t>
        <a:bodyPr/>
        <a:lstStyle/>
        <a:p>
          <a:endParaRPr lang="ru-RU"/>
        </a:p>
      </dgm:t>
    </dgm:pt>
    <dgm:pt modelId="{C8360C9F-4B88-4563-A9F2-5D03F4A2265A}">
      <dgm:prSet phldrT="[Текст]"/>
      <dgm:spPr/>
      <dgm:t>
        <a:bodyPr/>
        <a:lstStyle/>
        <a:p>
          <a:r>
            <a:rPr lang="ru-RU" dirty="0" smtClean="0"/>
            <a:t>5</a:t>
          </a:r>
          <a:endParaRPr lang="ru-RU" dirty="0"/>
        </a:p>
      </dgm:t>
    </dgm:pt>
    <dgm:pt modelId="{058DAD67-6D17-48E5-B120-AA599F872C34}" type="parTrans" cxnId="{CC50E631-90B8-4E9C-96C9-82BDD20884C6}">
      <dgm:prSet/>
      <dgm:spPr/>
      <dgm:t>
        <a:bodyPr/>
        <a:lstStyle/>
        <a:p>
          <a:endParaRPr lang="ru-RU"/>
        </a:p>
      </dgm:t>
    </dgm:pt>
    <dgm:pt modelId="{25837FFA-E45C-4120-A354-589465629985}" type="sibTrans" cxnId="{CC50E631-90B8-4E9C-96C9-82BDD20884C6}">
      <dgm:prSet/>
      <dgm:spPr/>
      <dgm:t>
        <a:bodyPr/>
        <a:lstStyle/>
        <a:p>
          <a:endParaRPr lang="ru-RU"/>
        </a:p>
      </dgm:t>
    </dgm:pt>
    <dgm:pt modelId="{A0FFE2C6-5E07-4044-9AA0-342008F7DA9C}" type="pres">
      <dgm:prSet presAssocID="{3998E5E4-D79E-4CF4-816D-2D3131DFB2A9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DC96F144-1476-436E-A00D-F056E7F3AB1F}" type="pres">
      <dgm:prSet presAssocID="{D1C092D8-7100-4854-A6E9-3FD7BAF934FD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92B65A3-ACF6-4008-B9A8-4E9E0CF89993}" type="pres">
      <dgm:prSet presAssocID="{EAE1F0E9-E0BB-4646-9089-4F371623B54B}" presName="sibTrans" presStyleLbl="sibTrans2D1" presStyleIdx="0" presStyleCnt="5"/>
      <dgm:spPr/>
      <dgm:t>
        <a:bodyPr/>
        <a:lstStyle/>
        <a:p>
          <a:endParaRPr lang="ru-RU"/>
        </a:p>
      </dgm:t>
    </dgm:pt>
    <dgm:pt modelId="{191609F2-4307-4D27-8BFC-2419954A8782}" type="pres">
      <dgm:prSet presAssocID="{EAE1F0E9-E0BB-4646-9089-4F371623B54B}" presName="connectorText" presStyleLbl="sibTrans2D1" presStyleIdx="0" presStyleCnt="5"/>
      <dgm:spPr/>
      <dgm:t>
        <a:bodyPr/>
        <a:lstStyle/>
        <a:p>
          <a:endParaRPr lang="ru-RU"/>
        </a:p>
      </dgm:t>
    </dgm:pt>
    <dgm:pt modelId="{DE242B82-9046-41FE-A1FD-C7ED10B35391}" type="pres">
      <dgm:prSet presAssocID="{61938921-A889-4CF2-A270-B58827AB2FC6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86487BB-836E-4299-8105-40BDC36D6376}" type="pres">
      <dgm:prSet presAssocID="{C78786BA-513A-4D55-BACD-E5627D2EB44E}" presName="sibTrans" presStyleLbl="sibTrans2D1" presStyleIdx="1" presStyleCnt="5"/>
      <dgm:spPr/>
      <dgm:t>
        <a:bodyPr/>
        <a:lstStyle/>
        <a:p>
          <a:endParaRPr lang="ru-RU"/>
        </a:p>
      </dgm:t>
    </dgm:pt>
    <dgm:pt modelId="{184A46DD-46A6-41E5-8E14-F5796DE25C53}" type="pres">
      <dgm:prSet presAssocID="{C78786BA-513A-4D55-BACD-E5627D2EB44E}" presName="connectorText" presStyleLbl="sibTrans2D1" presStyleIdx="1" presStyleCnt="5"/>
      <dgm:spPr/>
      <dgm:t>
        <a:bodyPr/>
        <a:lstStyle/>
        <a:p>
          <a:endParaRPr lang="ru-RU"/>
        </a:p>
      </dgm:t>
    </dgm:pt>
    <dgm:pt modelId="{0AA99B4D-1880-4C78-8A27-97481BEF7B4A}" type="pres">
      <dgm:prSet presAssocID="{369E1695-FA62-4F62-9EC2-1F81DB15EAEE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1C269E0-1F24-4B46-B6CD-9F026149340F}" type="pres">
      <dgm:prSet presAssocID="{8B96490A-8725-4AE2-AB54-211ABB68AE02}" presName="sibTrans" presStyleLbl="sibTrans2D1" presStyleIdx="2" presStyleCnt="5"/>
      <dgm:spPr/>
      <dgm:t>
        <a:bodyPr/>
        <a:lstStyle/>
        <a:p>
          <a:endParaRPr lang="ru-RU"/>
        </a:p>
      </dgm:t>
    </dgm:pt>
    <dgm:pt modelId="{15CEFA22-58F6-4ED6-BBEF-1A17CB95B76C}" type="pres">
      <dgm:prSet presAssocID="{8B96490A-8725-4AE2-AB54-211ABB68AE02}" presName="connectorText" presStyleLbl="sibTrans2D1" presStyleIdx="2" presStyleCnt="5"/>
      <dgm:spPr/>
      <dgm:t>
        <a:bodyPr/>
        <a:lstStyle/>
        <a:p>
          <a:endParaRPr lang="ru-RU"/>
        </a:p>
      </dgm:t>
    </dgm:pt>
    <dgm:pt modelId="{4453B8E0-2AEF-4680-AB2E-261C5412C71F}" type="pres">
      <dgm:prSet presAssocID="{457EC033-4D6F-44DD-ACDB-EBE609609A2F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291A13D-3DA5-4527-BF6D-9F1F55F9BB08}" type="pres">
      <dgm:prSet presAssocID="{15EF4CEB-B49C-433D-BF64-F3AF46FF73C0}" presName="sibTrans" presStyleLbl="sibTrans2D1" presStyleIdx="3" presStyleCnt="5"/>
      <dgm:spPr/>
      <dgm:t>
        <a:bodyPr/>
        <a:lstStyle/>
        <a:p>
          <a:endParaRPr lang="ru-RU"/>
        </a:p>
      </dgm:t>
    </dgm:pt>
    <dgm:pt modelId="{F20648F6-78F9-4F20-8712-9555CD793827}" type="pres">
      <dgm:prSet presAssocID="{15EF4CEB-B49C-433D-BF64-F3AF46FF73C0}" presName="connectorText" presStyleLbl="sibTrans2D1" presStyleIdx="3" presStyleCnt="5"/>
      <dgm:spPr/>
      <dgm:t>
        <a:bodyPr/>
        <a:lstStyle/>
        <a:p>
          <a:endParaRPr lang="ru-RU"/>
        </a:p>
      </dgm:t>
    </dgm:pt>
    <dgm:pt modelId="{D06384B4-77A4-43FC-897B-E10A9B5D532B}" type="pres">
      <dgm:prSet presAssocID="{C8360C9F-4B88-4563-A9F2-5D03F4A2265A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10EEE11-AA85-4D99-B2B4-2DB77F511C3C}" type="pres">
      <dgm:prSet presAssocID="{25837FFA-E45C-4120-A354-589465629985}" presName="sibTrans" presStyleLbl="sibTrans2D1" presStyleIdx="4" presStyleCnt="5"/>
      <dgm:spPr/>
      <dgm:t>
        <a:bodyPr/>
        <a:lstStyle/>
        <a:p>
          <a:endParaRPr lang="ru-RU"/>
        </a:p>
      </dgm:t>
    </dgm:pt>
    <dgm:pt modelId="{7B78F2EC-B45D-4FC4-AF23-772D787D438B}" type="pres">
      <dgm:prSet presAssocID="{25837FFA-E45C-4120-A354-589465629985}" presName="connectorText" presStyleLbl="sibTrans2D1" presStyleIdx="4" presStyleCnt="5"/>
      <dgm:spPr/>
      <dgm:t>
        <a:bodyPr/>
        <a:lstStyle/>
        <a:p>
          <a:endParaRPr lang="ru-RU"/>
        </a:p>
      </dgm:t>
    </dgm:pt>
  </dgm:ptLst>
  <dgm:cxnLst>
    <dgm:cxn modelId="{11B577C9-C447-4252-BC57-6B174C0F462A}" srcId="{3998E5E4-D79E-4CF4-816D-2D3131DFB2A9}" destId="{61938921-A889-4CF2-A270-B58827AB2FC6}" srcOrd="1" destOrd="0" parTransId="{1CF44766-0952-4783-8A60-D09530D1963C}" sibTransId="{C78786BA-513A-4D55-BACD-E5627D2EB44E}"/>
    <dgm:cxn modelId="{CC50E631-90B8-4E9C-96C9-82BDD20884C6}" srcId="{3998E5E4-D79E-4CF4-816D-2D3131DFB2A9}" destId="{C8360C9F-4B88-4563-A9F2-5D03F4A2265A}" srcOrd="4" destOrd="0" parTransId="{058DAD67-6D17-48E5-B120-AA599F872C34}" sibTransId="{25837FFA-E45C-4120-A354-589465629985}"/>
    <dgm:cxn modelId="{33BCC049-D4D8-4C58-BE0C-7BCDD1479A88}" type="presOf" srcId="{C78786BA-513A-4D55-BACD-E5627D2EB44E}" destId="{184A46DD-46A6-41E5-8E14-F5796DE25C53}" srcOrd="1" destOrd="0" presId="urn:microsoft.com/office/officeart/2005/8/layout/cycle2"/>
    <dgm:cxn modelId="{D01DDDDB-35FD-473D-B90D-7A6A73645904}" type="presOf" srcId="{369E1695-FA62-4F62-9EC2-1F81DB15EAEE}" destId="{0AA99B4D-1880-4C78-8A27-97481BEF7B4A}" srcOrd="0" destOrd="0" presId="urn:microsoft.com/office/officeart/2005/8/layout/cycle2"/>
    <dgm:cxn modelId="{0C93B149-0EC2-4885-AADD-C5F0F3C4284A}" type="presOf" srcId="{15EF4CEB-B49C-433D-BF64-F3AF46FF73C0}" destId="{F20648F6-78F9-4F20-8712-9555CD793827}" srcOrd="1" destOrd="0" presId="urn:microsoft.com/office/officeart/2005/8/layout/cycle2"/>
    <dgm:cxn modelId="{12F0D6BF-ADA3-4DBA-8262-F89C5E825FA4}" type="presOf" srcId="{D1C092D8-7100-4854-A6E9-3FD7BAF934FD}" destId="{DC96F144-1476-436E-A00D-F056E7F3AB1F}" srcOrd="0" destOrd="0" presId="urn:microsoft.com/office/officeart/2005/8/layout/cycle2"/>
    <dgm:cxn modelId="{1C3BC281-3C7D-4F3A-83D3-1EB8313B9E9C}" type="presOf" srcId="{15EF4CEB-B49C-433D-BF64-F3AF46FF73C0}" destId="{E291A13D-3DA5-4527-BF6D-9F1F55F9BB08}" srcOrd="0" destOrd="0" presId="urn:microsoft.com/office/officeart/2005/8/layout/cycle2"/>
    <dgm:cxn modelId="{CB769FB9-0835-46E2-8C92-9FB726E3C6A5}" type="presOf" srcId="{EAE1F0E9-E0BB-4646-9089-4F371623B54B}" destId="{191609F2-4307-4D27-8BFC-2419954A8782}" srcOrd="1" destOrd="0" presId="urn:microsoft.com/office/officeart/2005/8/layout/cycle2"/>
    <dgm:cxn modelId="{0B5A3E11-8E13-4C97-98FB-74376A927616}" srcId="{3998E5E4-D79E-4CF4-816D-2D3131DFB2A9}" destId="{D1C092D8-7100-4854-A6E9-3FD7BAF934FD}" srcOrd="0" destOrd="0" parTransId="{44602825-0EEF-44DC-BB41-F494B160F80B}" sibTransId="{EAE1F0E9-E0BB-4646-9089-4F371623B54B}"/>
    <dgm:cxn modelId="{F621E00A-EE58-4223-9421-C9384ED20B61}" type="presOf" srcId="{C78786BA-513A-4D55-BACD-E5627D2EB44E}" destId="{086487BB-836E-4299-8105-40BDC36D6376}" srcOrd="0" destOrd="0" presId="urn:microsoft.com/office/officeart/2005/8/layout/cycle2"/>
    <dgm:cxn modelId="{9A986A20-2608-4338-BC01-A7A74F3B9AD5}" type="presOf" srcId="{25837FFA-E45C-4120-A354-589465629985}" destId="{7B78F2EC-B45D-4FC4-AF23-772D787D438B}" srcOrd="1" destOrd="0" presId="urn:microsoft.com/office/officeart/2005/8/layout/cycle2"/>
    <dgm:cxn modelId="{480B95D6-B0D1-4BD9-9D67-E8AFBDE2AE1D}" srcId="{3998E5E4-D79E-4CF4-816D-2D3131DFB2A9}" destId="{369E1695-FA62-4F62-9EC2-1F81DB15EAEE}" srcOrd="2" destOrd="0" parTransId="{912186A5-6CC2-4AE8-BC86-1FF5D09EE15D}" sibTransId="{8B96490A-8725-4AE2-AB54-211ABB68AE02}"/>
    <dgm:cxn modelId="{6C0836E9-D257-4BFB-A2C9-E324D8B1AACF}" type="presOf" srcId="{8B96490A-8725-4AE2-AB54-211ABB68AE02}" destId="{11C269E0-1F24-4B46-B6CD-9F026149340F}" srcOrd="0" destOrd="0" presId="urn:microsoft.com/office/officeart/2005/8/layout/cycle2"/>
    <dgm:cxn modelId="{5D470FB4-28D9-4522-B38C-BCDDA8606499}" type="presOf" srcId="{8B96490A-8725-4AE2-AB54-211ABB68AE02}" destId="{15CEFA22-58F6-4ED6-BBEF-1A17CB95B76C}" srcOrd="1" destOrd="0" presId="urn:microsoft.com/office/officeart/2005/8/layout/cycle2"/>
    <dgm:cxn modelId="{9CEA78E8-BE9D-4AB8-B777-39B54531B596}" type="presOf" srcId="{457EC033-4D6F-44DD-ACDB-EBE609609A2F}" destId="{4453B8E0-2AEF-4680-AB2E-261C5412C71F}" srcOrd="0" destOrd="0" presId="urn:microsoft.com/office/officeart/2005/8/layout/cycle2"/>
    <dgm:cxn modelId="{BCC90000-0115-40C0-AB0A-D4A088A24A77}" type="presOf" srcId="{25837FFA-E45C-4120-A354-589465629985}" destId="{810EEE11-AA85-4D99-B2B4-2DB77F511C3C}" srcOrd="0" destOrd="0" presId="urn:microsoft.com/office/officeart/2005/8/layout/cycle2"/>
    <dgm:cxn modelId="{EC3CE46A-78D0-4004-80E5-BAC652DD2A40}" type="presOf" srcId="{C8360C9F-4B88-4563-A9F2-5D03F4A2265A}" destId="{D06384B4-77A4-43FC-897B-E10A9B5D532B}" srcOrd="0" destOrd="0" presId="urn:microsoft.com/office/officeart/2005/8/layout/cycle2"/>
    <dgm:cxn modelId="{63A0655A-76E4-4147-BEE3-584CA080AC75}" srcId="{3998E5E4-D79E-4CF4-816D-2D3131DFB2A9}" destId="{457EC033-4D6F-44DD-ACDB-EBE609609A2F}" srcOrd="3" destOrd="0" parTransId="{9320B986-929E-4E1E-B3FD-9B7C9B18A975}" sibTransId="{15EF4CEB-B49C-433D-BF64-F3AF46FF73C0}"/>
    <dgm:cxn modelId="{601B272A-1F23-4399-A494-58ADFF2CF261}" type="presOf" srcId="{61938921-A889-4CF2-A270-B58827AB2FC6}" destId="{DE242B82-9046-41FE-A1FD-C7ED10B35391}" srcOrd="0" destOrd="0" presId="urn:microsoft.com/office/officeart/2005/8/layout/cycle2"/>
    <dgm:cxn modelId="{EC4E2A0D-3289-4D86-A53A-D299C01FFE0D}" type="presOf" srcId="{EAE1F0E9-E0BB-4646-9089-4F371623B54B}" destId="{292B65A3-ACF6-4008-B9A8-4E9E0CF89993}" srcOrd="0" destOrd="0" presId="urn:microsoft.com/office/officeart/2005/8/layout/cycle2"/>
    <dgm:cxn modelId="{CC85F1AA-FE21-4149-A3BE-4718FA66E0DA}" type="presOf" srcId="{3998E5E4-D79E-4CF4-816D-2D3131DFB2A9}" destId="{A0FFE2C6-5E07-4044-9AA0-342008F7DA9C}" srcOrd="0" destOrd="0" presId="urn:microsoft.com/office/officeart/2005/8/layout/cycle2"/>
    <dgm:cxn modelId="{1E88098A-245A-42E2-8DE8-310202A4970C}" type="presParOf" srcId="{A0FFE2C6-5E07-4044-9AA0-342008F7DA9C}" destId="{DC96F144-1476-436E-A00D-F056E7F3AB1F}" srcOrd="0" destOrd="0" presId="urn:microsoft.com/office/officeart/2005/8/layout/cycle2"/>
    <dgm:cxn modelId="{1675C3C9-0C9F-4130-AFE5-B5879790164F}" type="presParOf" srcId="{A0FFE2C6-5E07-4044-9AA0-342008F7DA9C}" destId="{292B65A3-ACF6-4008-B9A8-4E9E0CF89993}" srcOrd="1" destOrd="0" presId="urn:microsoft.com/office/officeart/2005/8/layout/cycle2"/>
    <dgm:cxn modelId="{2886B5EA-E090-45C5-90EC-2DE3D65A0D33}" type="presParOf" srcId="{292B65A3-ACF6-4008-B9A8-4E9E0CF89993}" destId="{191609F2-4307-4D27-8BFC-2419954A8782}" srcOrd="0" destOrd="0" presId="urn:microsoft.com/office/officeart/2005/8/layout/cycle2"/>
    <dgm:cxn modelId="{68726B97-426A-4432-B7D4-0ABD7DC3061B}" type="presParOf" srcId="{A0FFE2C6-5E07-4044-9AA0-342008F7DA9C}" destId="{DE242B82-9046-41FE-A1FD-C7ED10B35391}" srcOrd="2" destOrd="0" presId="urn:microsoft.com/office/officeart/2005/8/layout/cycle2"/>
    <dgm:cxn modelId="{04F924D9-163A-4E41-A014-24375D313322}" type="presParOf" srcId="{A0FFE2C6-5E07-4044-9AA0-342008F7DA9C}" destId="{086487BB-836E-4299-8105-40BDC36D6376}" srcOrd="3" destOrd="0" presId="urn:microsoft.com/office/officeart/2005/8/layout/cycle2"/>
    <dgm:cxn modelId="{EBDB4D12-FF54-4F33-B60C-E2E6B5316058}" type="presParOf" srcId="{086487BB-836E-4299-8105-40BDC36D6376}" destId="{184A46DD-46A6-41E5-8E14-F5796DE25C53}" srcOrd="0" destOrd="0" presId="urn:microsoft.com/office/officeart/2005/8/layout/cycle2"/>
    <dgm:cxn modelId="{B531EA9E-2948-4CAC-98E4-34BF1CA7AD82}" type="presParOf" srcId="{A0FFE2C6-5E07-4044-9AA0-342008F7DA9C}" destId="{0AA99B4D-1880-4C78-8A27-97481BEF7B4A}" srcOrd="4" destOrd="0" presId="urn:microsoft.com/office/officeart/2005/8/layout/cycle2"/>
    <dgm:cxn modelId="{6F554502-81FE-490D-8D69-1B584A33F5A1}" type="presParOf" srcId="{A0FFE2C6-5E07-4044-9AA0-342008F7DA9C}" destId="{11C269E0-1F24-4B46-B6CD-9F026149340F}" srcOrd="5" destOrd="0" presId="urn:microsoft.com/office/officeart/2005/8/layout/cycle2"/>
    <dgm:cxn modelId="{4FB42EC4-3D92-48F0-8A59-805825EEC992}" type="presParOf" srcId="{11C269E0-1F24-4B46-B6CD-9F026149340F}" destId="{15CEFA22-58F6-4ED6-BBEF-1A17CB95B76C}" srcOrd="0" destOrd="0" presId="urn:microsoft.com/office/officeart/2005/8/layout/cycle2"/>
    <dgm:cxn modelId="{8290A4A9-F98D-44C8-8069-B18F1A1426F6}" type="presParOf" srcId="{A0FFE2C6-5E07-4044-9AA0-342008F7DA9C}" destId="{4453B8E0-2AEF-4680-AB2E-261C5412C71F}" srcOrd="6" destOrd="0" presId="urn:microsoft.com/office/officeart/2005/8/layout/cycle2"/>
    <dgm:cxn modelId="{062A5036-ACC6-4703-8864-AF38FB564B36}" type="presParOf" srcId="{A0FFE2C6-5E07-4044-9AA0-342008F7DA9C}" destId="{E291A13D-3DA5-4527-BF6D-9F1F55F9BB08}" srcOrd="7" destOrd="0" presId="urn:microsoft.com/office/officeart/2005/8/layout/cycle2"/>
    <dgm:cxn modelId="{1FDECDFF-34D6-4351-93AC-B2169E34FCA6}" type="presParOf" srcId="{E291A13D-3DA5-4527-BF6D-9F1F55F9BB08}" destId="{F20648F6-78F9-4F20-8712-9555CD793827}" srcOrd="0" destOrd="0" presId="urn:microsoft.com/office/officeart/2005/8/layout/cycle2"/>
    <dgm:cxn modelId="{AE0C4F04-7556-448A-AC54-1CF243CA3E22}" type="presParOf" srcId="{A0FFE2C6-5E07-4044-9AA0-342008F7DA9C}" destId="{D06384B4-77A4-43FC-897B-E10A9B5D532B}" srcOrd="8" destOrd="0" presId="urn:microsoft.com/office/officeart/2005/8/layout/cycle2"/>
    <dgm:cxn modelId="{5F06F2A9-EF15-4941-9579-80E2CC9C7002}" type="presParOf" srcId="{A0FFE2C6-5E07-4044-9AA0-342008F7DA9C}" destId="{810EEE11-AA85-4D99-B2B4-2DB77F511C3C}" srcOrd="9" destOrd="0" presId="urn:microsoft.com/office/officeart/2005/8/layout/cycle2"/>
    <dgm:cxn modelId="{2FAA7FA3-6220-4F43-AA1A-FB929D0B37EC}" type="presParOf" srcId="{810EEE11-AA85-4D99-B2B4-2DB77F511C3C}" destId="{7B78F2EC-B45D-4FC4-AF23-772D787D438B}" srcOrd="0" destOrd="0" presId="urn:microsoft.com/office/officeart/2005/8/layout/cycle2"/>
  </dgm:cxnLst>
  <dgm:bg/>
  <dgm:whole/>
</dgm:dataModel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cycle2">
  <dgm:title val=""/>
  <dgm:desc val=""/>
  <dgm:catLst>
    <dgm:cat type="cycle" pri="1000"/>
    <dgm:cat type="convert" pri="10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ptType="sibTrans" refType="w" refFor="ch" refPtType="node" op="equ" fact="0.25"/>
      <dgm:constr type="sibSp" refType="w" refFor="ch" refPtType="node" fact="0.5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>
          <dgm:param type="txAnchorVertCh" val="mid"/>
        </dgm:alg>
        <dgm:shape xmlns:r="http://schemas.openxmlformats.org/officeDocument/2006/relationships" type="ellipse" r:blip="">
          <dgm:adjLst/>
        </dgm:shape>
        <dgm:presOf axis="desOrSelf" ptType="node"/>
        <dgm:constrLst>
          <dgm:constr type="h" refType="w"/>
          <dgm:constr type="lMarg" refType="primFontSz" fact="0.1"/>
          <dgm:constr type="rMarg" refType="primFontSz" fact="0.1"/>
          <dgm:constr type="tMarg" refType="primFontSz" fact="0.1"/>
          <dgm:constr type="bMarg" refType="primFontSz" fact="0.1"/>
        </dgm:constrLst>
        <dgm:ruleLst>
          <dgm:rule type="primFontSz" val="5" fact="NaN" max="NaN"/>
        </dgm:ruleLst>
      </dgm:layoutNode>
      <dgm:choose name="Name9">
        <dgm:if name="Name10" axis="par ch" ptType="doc node" func="cnt" op="gt" val="1">
          <dgm:forEach name="sibTransForEach" axis="followSib" ptType="sibTrans" hideLastTrans="0" cnt="1">
            <dgm:layoutNode name="sibTrans">
              <dgm:choose name="Name11">
                <dgm:if name="Name12" axis="par ch" ptType="doc node" func="cnt" op="lt" val="3">
                  <dgm:alg type="conn">
                    <dgm:param type="begPts" val="radial"/>
                    <dgm:param type="endPts" val="radial"/>
                  </dgm:alg>
                </dgm:if>
                <dgm:else name="Name13">
                  <dgm:alg type="conn">
                    <dgm:param type="begPts" val="auto"/>
                    <dgm:param type="endPts" val="auto"/>
                  </dgm:alg>
                </dgm:else>
              </dgm:choose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1.35"/>
                <dgm:constr type="connDist"/>
                <dgm:constr type="w" for="ch" refType="connDist" fact="0.45"/>
                <dgm:constr type="h" for="ch" refType="h"/>
              </dgm:constrLst>
              <dgm:ruleLst/>
              <dgm:layoutNode name="connectorText">
                <dgm:alg type="tx">
                  <dgm:param type="autoTxRot" val="grav"/>
                </dgm:alg>
                <dgm:shape xmlns:r="http://schemas.openxmlformats.org/officeDocument/2006/relationships" type="conn" r:blip="" hideGeom="1">
                  <dgm:adjLst/>
                </dgm:shape>
                <dgm:presOf axis="self"/>
                <dgm:constrLst>
                  <dgm:constr type="lMarg"/>
                  <dgm:constr type="rMarg"/>
                  <dgm:constr type="tMarg"/>
                  <dgm:constr type="bMarg"/>
                </dgm:constrLst>
                <dgm:ruleLst>
                  <dgm:rule type="primFontSz" val="5" fact="NaN" max="NaN"/>
                </dgm:ruleLst>
              </dgm:layoutNode>
            </dgm:layoutNode>
          </dgm:forEach>
        </dgm:if>
        <dgm:else name="Name14"/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35B3735-E8A2-4FA6-B6AA-FAC9117F170C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85208A3-DE64-4C93-8FDB-DF9D83DCC52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2E9319-4A93-420B-A734-B5551CA78B46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0BE847-3D4A-4925-9596-19C508AE63A7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5D78FC6-CE17-4259-A63C-DDFC12E048FC}" type="slidenum">
              <a:rPr lang="en-US" smtClean="0"/>
              <a:pPr/>
              <a:t>1</a:t>
            </a:fld>
            <a:endParaRPr lang="en-US" dirty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16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17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C7D85A0-F90F-49F5-A299-E1AA910DF7E8}" type="slidenum">
              <a:rPr lang="ru-RU"/>
              <a:pPr/>
              <a:t>19</a:t>
            </a:fld>
            <a:endParaRPr lang="ru-RU"/>
          </a:p>
        </p:txBody>
      </p:sp>
      <p:sp>
        <p:nvSpPr>
          <p:cNvPr id="46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2FB71-CF6A-4027-B0B3-695CF9E7EE78}" type="slidenum">
              <a:rPr lang="ru-RU"/>
              <a:pPr/>
              <a:t>20</a:t>
            </a:fld>
            <a:endParaRPr lang="ru-R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00F2FB71-CF6A-4027-B0B3-695CF9E7EE78}" type="slidenum">
              <a:rPr lang="ru-RU"/>
              <a:pPr/>
              <a:t>21</a:t>
            </a:fld>
            <a:endParaRPr lang="ru-RU"/>
          </a:p>
        </p:txBody>
      </p:sp>
      <p:sp>
        <p:nvSpPr>
          <p:cNvPr id="1832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32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183" y="4343144"/>
            <a:ext cx="5029635" cy="4115019"/>
          </a:xfrm>
        </p:spPr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F6F4A-E5DD-4D1B-8ED9-1684D28C8FD7}" type="slidenum">
              <a:rPr lang="ru-RU"/>
              <a:pPr/>
              <a:t>8</a:t>
            </a:fld>
            <a:endParaRPr lang="ru-RU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F6F4A-E5DD-4D1B-8ED9-1684D28C8FD7}" type="slidenum">
              <a:rPr lang="ru-RU"/>
              <a:pPr/>
              <a:t>9</a:t>
            </a:fld>
            <a:endParaRPr lang="ru-RU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F6F4A-E5DD-4D1B-8ED9-1684D28C8FD7}" type="slidenum">
              <a:rPr lang="ru-RU"/>
              <a:pPr/>
              <a:t>10</a:t>
            </a:fld>
            <a:endParaRPr lang="ru-RU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CED9127-96C2-4E9E-8D20-7FD3B4CB76D1}" type="slidenum">
              <a:rPr lang="ru-RU"/>
              <a:pPr/>
              <a:t>11</a:t>
            </a:fld>
            <a:endParaRPr lang="ru-RU"/>
          </a:p>
        </p:txBody>
      </p:sp>
      <p:sp>
        <p:nvSpPr>
          <p:cNvPr id="4720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20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F6F4A-E5DD-4D1B-8ED9-1684D28C8FD7}" type="slidenum">
              <a:rPr lang="ru-RU"/>
              <a:pPr/>
              <a:t>12</a:t>
            </a:fld>
            <a:endParaRPr lang="ru-RU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F6F4A-E5DD-4D1B-8ED9-1684D28C8FD7}" type="slidenum">
              <a:rPr lang="ru-RU"/>
              <a:pPr/>
              <a:t>13</a:t>
            </a:fld>
            <a:endParaRPr lang="ru-RU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FAF6F4A-E5DD-4D1B-8ED9-1684D28C8FD7}" type="slidenum">
              <a:rPr lang="ru-RU"/>
              <a:pPr/>
              <a:t>14</a:t>
            </a:fld>
            <a:endParaRPr lang="ru-RU"/>
          </a:p>
        </p:txBody>
      </p:sp>
      <p:sp>
        <p:nvSpPr>
          <p:cNvPr id="47001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700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9B1A2AF0-1C62-4118-87A5-0B58AE564915}" type="slidenum">
              <a:rPr lang="ru-RU"/>
              <a:pPr/>
              <a:t>15</a:t>
            </a:fld>
            <a:endParaRPr lang="ru-RU"/>
          </a:p>
        </p:txBody>
      </p:sp>
      <p:sp>
        <p:nvSpPr>
          <p:cNvPr id="119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9812" name="Rectangle 3"/>
          <p:cNvSpPr>
            <a:spLocks noGrp="1" noChangeArrowheads="1"/>
          </p:cNvSpPr>
          <p:nvPr>
            <p:ph type="body" idx="1"/>
          </p:nvPr>
        </p:nvSpPr>
        <p:spPr>
          <a:noFill/>
          <a:ln/>
        </p:spPr>
        <p:txBody>
          <a:bodyPr/>
          <a:lstStyle/>
          <a:p>
            <a:pPr eaLnBrk="1" hangingPunct="1"/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4509FF3E-96C6-40B2-83A3-EFB60C186C0E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14E86-BD69-4C01-89DE-E756602FE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FF3E-96C6-40B2-83A3-EFB60C186C0E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414E86-BD69-4C01-89DE-E756602FE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fld id="{4509FF3E-96C6-40B2-83A3-EFB60C186C0E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7F414E86-BD69-4C01-89DE-E756602FE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566738" y="1752600"/>
            <a:ext cx="8001000" cy="4267200"/>
          </a:xfrm>
        </p:spPr>
        <p:txBody>
          <a:bodyPr/>
          <a:lstStyle/>
          <a:p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ООО "АСУ XXI ВЕК"    2002-2007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23EE4CAF-0932-40AE-8DB3-BFB2E5BD0F1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Заголовок, 1 большой объект и 2 маленьких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66738" y="1752600"/>
            <a:ext cx="3924300" cy="42672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>
          <a:xfrm>
            <a:off x="6096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ижний колонтитул 6"/>
          <p:cNvSpPr>
            <a:spLocks noGrp="1"/>
          </p:cNvSpPr>
          <p:nvPr>
            <p:ph type="ftr" sz="quarter" idx="11"/>
          </p:nvPr>
        </p:nvSpPr>
        <p:spPr>
          <a:xfrm>
            <a:off x="3124200" y="6245225"/>
            <a:ext cx="2895600" cy="47625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ООО "АСУ XXI ВЕК"    2002-2007</a:t>
            </a:r>
          </a:p>
        </p:txBody>
      </p:sp>
      <p:sp>
        <p:nvSpPr>
          <p:cNvPr id="8" name="Номер слайда 7"/>
          <p:cNvSpPr>
            <a:spLocks noGrp="1"/>
          </p:cNvSpPr>
          <p:nvPr>
            <p:ph type="sldNum" sz="quarter" idx="12"/>
          </p:nvPr>
        </p:nvSpPr>
        <p:spPr>
          <a:xfrm>
            <a:off x="6553200" y="6245225"/>
            <a:ext cx="1981200" cy="476250"/>
          </a:xfrm>
        </p:spPr>
        <p:txBody>
          <a:bodyPr/>
          <a:lstStyle>
            <a:lvl1pPr>
              <a:defRPr/>
            </a:lvl1pPr>
          </a:lstStyle>
          <a:p>
            <a:fld id="{5CB0F77F-D354-47FA-9A5E-656A540EFED2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576263" y="304800"/>
            <a:ext cx="8001000" cy="1216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5667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quarter" idx="2"/>
          </p:nvPr>
        </p:nvSpPr>
        <p:spPr>
          <a:xfrm>
            <a:off x="4643438" y="17526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3"/>
          </p:nvPr>
        </p:nvSpPr>
        <p:spPr>
          <a:xfrm>
            <a:off x="5667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3438" y="3962400"/>
            <a:ext cx="3924300" cy="20574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7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ООО "АСУ XXI ВЕК"    2002-2007</a:t>
            </a:r>
          </a:p>
        </p:txBody>
      </p:sp>
      <p:sp>
        <p:nvSpPr>
          <p:cNvPr id="9" name="Rectangle 8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2E0153-BFE9-4982-A858-D4EC56E616C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FF3E-96C6-40B2-83A3-EFB60C186C0E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414E86-BD69-4C01-89DE-E756602FE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FF3E-96C6-40B2-83A3-EFB60C186C0E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7F414E86-BD69-4C01-89DE-E756602FE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09FF3E-96C6-40B2-83A3-EFB60C186C0E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414E86-BD69-4C01-89DE-E756602FE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ижний колонтитул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fld id="{4509FF3E-96C6-40B2-83A3-EFB60C186C0E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12" name="Номер слайда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7F414E86-BD69-4C01-89DE-E756602FE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lang="ru-RU"/>
          </a:p>
        </p:txBody>
      </p:sp>
      <p:sp>
        <p:nvSpPr>
          <p:cNvPr id="16" name="Текст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5" name="Текст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FF3E-96C6-40B2-83A3-EFB60C186C0E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414E86-BD69-4C01-89DE-E756602FE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FF3E-96C6-40B2-83A3-EFB60C186C0E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7F414E86-BD69-4C01-89DE-E756602FE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509FF3E-96C6-40B2-83A3-EFB60C186C0E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7F414E86-BD69-4C01-89DE-E756602FE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оугольник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Дата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fld id="{4509FF3E-96C6-40B2-83A3-EFB60C186C0E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13" name="Номер слайда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7F414E86-BD69-4C01-89DE-E756602FE05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Нижний колонтитул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fld id="{4509FF3E-96C6-40B2-83A3-EFB60C186C0E}" type="datetimeFigureOut">
              <a:rPr lang="ru-RU" smtClean="0"/>
              <a:pPr/>
              <a:t>26.10.2008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оугольник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Прямоугольник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Прямоугольник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7F414E86-BD69-4C01-89DE-E756602FE05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5.png"/><Relationship Id="rId5" Type="http://schemas.openxmlformats.org/officeDocument/2006/relationships/image" Target="../media/image24.gif"/><Relationship Id="rId4" Type="http://schemas.openxmlformats.org/officeDocument/2006/relationships/image" Target="../media/image23.wm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4.xml"/><Relationship Id="rId6" Type="http://schemas.openxmlformats.org/officeDocument/2006/relationships/image" Target="../media/image26.png"/><Relationship Id="rId5" Type="http://schemas.openxmlformats.org/officeDocument/2006/relationships/image" Target="../media/image5.png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2.xml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gif"/><Relationship Id="rId3" Type="http://schemas.openxmlformats.org/officeDocument/2006/relationships/image" Target="../media/image8.jpeg"/><Relationship Id="rId7" Type="http://schemas.openxmlformats.org/officeDocument/2006/relationships/image" Target="../media/image31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7.png"/><Relationship Id="rId5" Type="http://schemas.openxmlformats.org/officeDocument/2006/relationships/image" Target="../media/image30.jpeg"/><Relationship Id="rId10" Type="http://schemas.openxmlformats.org/officeDocument/2006/relationships/image" Target="../media/image4.png"/><Relationship Id="rId4" Type="http://schemas.openxmlformats.org/officeDocument/2006/relationships/image" Target="../media/image29.jpeg"/><Relationship Id="rId9" Type="http://schemas.openxmlformats.org/officeDocument/2006/relationships/image" Target="../media/image11.gi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9.png"/><Relationship Id="rId13" Type="http://schemas.openxmlformats.org/officeDocument/2006/relationships/diagramColors" Target="../diagrams/colors1.xml"/><Relationship Id="rId3" Type="http://schemas.openxmlformats.org/officeDocument/2006/relationships/image" Target="../media/image32.jpeg"/><Relationship Id="rId7" Type="http://schemas.openxmlformats.org/officeDocument/2006/relationships/image" Target="../media/image12.png"/><Relationship Id="rId12" Type="http://schemas.openxmlformats.org/officeDocument/2006/relationships/diagramQuickStyle" Target="../diagrams/quickStyle1.xml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.png"/><Relationship Id="rId11" Type="http://schemas.openxmlformats.org/officeDocument/2006/relationships/diagramLayout" Target="../diagrams/layout1.xml"/><Relationship Id="rId5" Type="http://schemas.openxmlformats.org/officeDocument/2006/relationships/image" Target="../media/image34.wmf"/><Relationship Id="rId10" Type="http://schemas.openxmlformats.org/officeDocument/2006/relationships/diagramData" Target="../diagrams/data1.xml"/><Relationship Id="rId4" Type="http://schemas.openxmlformats.org/officeDocument/2006/relationships/image" Target="../media/image33.wmf"/><Relationship Id="rId9" Type="http://schemas.openxmlformats.org/officeDocument/2006/relationships/image" Target="../media/image22.png"/><Relationship Id="rId1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jpeg"/><Relationship Id="rId13" Type="http://schemas.openxmlformats.org/officeDocument/2006/relationships/image" Target="../media/image45.jpeg"/><Relationship Id="rId18" Type="http://schemas.openxmlformats.org/officeDocument/2006/relationships/image" Target="../media/image50.jpeg"/><Relationship Id="rId26" Type="http://schemas.openxmlformats.org/officeDocument/2006/relationships/image" Target="../media/image58.jpeg"/><Relationship Id="rId3" Type="http://schemas.openxmlformats.org/officeDocument/2006/relationships/image" Target="../media/image35.jpeg"/><Relationship Id="rId21" Type="http://schemas.openxmlformats.org/officeDocument/2006/relationships/image" Target="../media/image53.jpeg"/><Relationship Id="rId34" Type="http://schemas.openxmlformats.org/officeDocument/2006/relationships/image" Target="../media/image66.jpeg"/><Relationship Id="rId7" Type="http://schemas.openxmlformats.org/officeDocument/2006/relationships/image" Target="../media/image39.jpeg"/><Relationship Id="rId12" Type="http://schemas.openxmlformats.org/officeDocument/2006/relationships/image" Target="../media/image44.jpeg"/><Relationship Id="rId17" Type="http://schemas.openxmlformats.org/officeDocument/2006/relationships/image" Target="../media/image49.jpeg"/><Relationship Id="rId25" Type="http://schemas.openxmlformats.org/officeDocument/2006/relationships/image" Target="../media/image57.jpeg"/><Relationship Id="rId33" Type="http://schemas.openxmlformats.org/officeDocument/2006/relationships/image" Target="../media/image65.jpeg"/><Relationship Id="rId38" Type="http://schemas.openxmlformats.org/officeDocument/2006/relationships/image" Target="../media/image70.jpeg"/><Relationship Id="rId2" Type="http://schemas.openxmlformats.org/officeDocument/2006/relationships/notesSlide" Target="../notesSlides/notesSlide13.xml"/><Relationship Id="rId16" Type="http://schemas.openxmlformats.org/officeDocument/2006/relationships/image" Target="../media/image48.jpeg"/><Relationship Id="rId20" Type="http://schemas.openxmlformats.org/officeDocument/2006/relationships/image" Target="../media/image52.jpeg"/><Relationship Id="rId29" Type="http://schemas.openxmlformats.org/officeDocument/2006/relationships/image" Target="../media/image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8.jpeg"/><Relationship Id="rId11" Type="http://schemas.openxmlformats.org/officeDocument/2006/relationships/image" Target="../media/image43.jpeg"/><Relationship Id="rId24" Type="http://schemas.openxmlformats.org/officeDocument/2006/relationships/image" Target="../media/image56.jpeg"/><Relationship Id="rId32" Type="http://schemas.openxmlformats.org/officeDocument/2006/relationships/image" Target="../media/image64.jpeg"/><Relationship Id="rId37" Type="http://schemas.openxmlformats.org/officeDocument/2006/relationships/image" Target="../media/image69.jpeg"/><Relationship Id="rId5" Type="http://schemas.openxmlformats.org/officeDocument/2006/relationships/image" Target="../media/image37.jpeg"/><Relationship Id="rId15" Type="http://schemas.openxmlformats.org/officeDocument/2006/relationships/image" Target="../media/image47.jpeg"/><Relationship Id="rId23" Type="http://schemas.openxmlformats.org/officeDocument/2006/relationships/image" Target="../media/image55.jpeg"/><Relationship Id="rId28" Type="http://schemas.openxmlformats.org/officeDocument/2006/relationships/image" Target="../media/image60.jpeg"/><Relationship Id="rId36" Type="http://schemas.openxmlformats.org/officeDocument/2006/relationships/image" Target="../media/image68.jpeg"/><Relationship Id="rId10" Type="http://schemas.openxmlformats.org/officeDocument/2006/relationships/image" Target="../media/image42.jpeg"/><Relationship Id="rId19" Type="http://schemas.openxmlformats.org/officeDocument/2006/relationships/image" Target="../media/image51.jpeg"/><Relationship Id="rId31" Type="http://schemas.openxmlformats.org/officeDocument/2006/relationships/image" Target="../media/image63.jpeg"/><Relationship Id="rId4" Type="http://schemas.openxmlformats.org/officeDocument/2006/relationships/image" Target="../media/image36.jpeg"/><Relationship Id="rId9" Type="http://schemas.openxmlformats.org/officeDocument/2006/relationships/image" Target="../media/image41.jpeg"/><Relationship Id="rId14" Type="http://schemas.openxmlformats.org/officeDocument/2006/relationships/image" Target="../media/image46.jpeg"/><Relationship Id="rId22" Type="http://schemas.openxmlformats.org/officeDocument/2006/relationships/image" Target="../media/image54.jpeg"/><Relationship Id="rId27" Type="http://schemas.openxmlformats.org/officeDocument/2006/relationships/image" Target="../media/image59.jpeg"/><Relationship Id="rId30" Type="http://schemas.openxmlformats.org/officeDocument/2006/relationships/image" Target="../media/image62.jpeg"/><Relationship Id="rId35" Type="http://schemas.openxmlformats.org/officeDocument/2006/relationships/image" Target="../media/image67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suxxivek.spb.ru/" TargetMode="External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png"/><Relationship Id="rId4" Type="http://schemas.openxmlformats.org/officeDocument/2006/relationships/hyperlink" Target="mailto:mailbox@asuxxivek.spb.ru" TargetMode="Externa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6.png"/><Relationship Id="rId7" Type="http://schemas.openxmlformats.org/officeDocument/2006/relationships/image" Target="../media/image10.wm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10" Type="http://schemas.openxmlformats.org/officeDocument/2006/relationships/image" Target="../media/image4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gif"/><Relationship Id="rId3" Type="http://schemas.openxmlformats.org/officeDocument/2006/relationships/image" Target="../media/image7.png"/><Relationship Id="rId7" Type="http://schemas.openxmlformats.org/officeDocument/2006/relationships/image" Target="../media/image17.wmf"/><Relationship Id="rId2" Type="http://schemas.openxmlformats.org/officeDocument/2006/relationships/image" Target="../media/image13.w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wmf"/><Relationship Id="rId5" Type="http://schemas.openxmlformats.org/officeDocument/2006/relationships/image" Target="../media/image15.wmf"/><Relationship Id="rId10" Type="http://schemas.openxmlformats.org/officeDocument/2006/relationships/image" Target="../media/image4.png"/><Relationship Id="rId4" Type="http://schemas.openxmlformats.org/officeDocument/2006/relationships/image" Target="../media/image14.wmf"/><Relationship Id="rId9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5715008" y="214290"/>
            <a:ext cx="3428992" cy="428628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accent4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Rectangle 1"/>
          <p:cNvSpPr txBox="1">
            <a:spLocks/>
          </p:cNvSpPr>
          <p:nvPr/>
        </p:nvSpPr>
        <p:spPr>
          <a:xfrm>
            <a:off x="6286512" y="214290"/>
            <a:ext cx="2857488" cy="428652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КОМПАНИЯ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«АСУ </a:t>
            </a:r>
            <a:r>
              <a:rPr kumimoji="0" lang="en-US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XXI </a:t>
            </a:r>
            <a:r>
              <a:rPr kumimoji="0" lang="ru-RU" sz="12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век»</a:t>
            </a:r>
            <a:endParaRPr kumimoji="0" lang="en-US" sz="1200" b="1" i="0" u="none" strike="noStrike" kern="1200" cap="all" spc="0" normalizeH="0" baseline="0" noProof="0" dirty="0" smtClean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900" i="0" u="none" strike="noStrike" kern="1200" spc="0" normalizeH="0" baseline="0" noProof="0" dirty="0" smtClean="0">
                <a:ln>
                  <a:noFill/>
                </a:ln>
                <a:solidFill>
                  <a:schemeClr val="bg2"/>
                </a:solidFill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Разработка</a:t>
            </a:r>
            <a:r>
              <a:rPr kumimoji="0" lang="ru-RU" sz="900" i="0" u="none" strike="noStrike" kern="1200" spc="0" normalizeH="0" noProof="0" dirty="0" smtClean="0">
                <a:ln>
                  <a:noFill/>
                </a:ln>
                <a:solidFill>
                  <a:schemeClr val="bg2"/>
                </a:solidFill>
                <a:uLnTx/>
                <a:uFillTx/>
                <a:latin typeface="Tahoma" pitchFamily="34" charset="0"/>
                <a:ea typeface="+mj-ea"/>
                <a:cs typeface="Tahoma" pitchFamily="34" charset="0"/>
              </a:rPr>
              <a:t> информационных систем для бизнеса</a:t>
            </a:r>
            <a:endParaRPr kumimoji="0" lang="ru-RU" sz="900" i="0" u="none" strike="noStrike" kern="1200" spc="0" normalizeH="0" baseline="0" noProof="0" dirty="0">
              <a:ln>
                <a:noFill/>
              </a:ln>
              <a:solidFill>
                <a:schemeClr val="bg2"/>
              </a:solidFill>
              <a:uLnTx/>
              <a:uFillTx/>
              <a:latin typeface="Tahoma" pitchFamily="34" charset="0"/>
              <a:ea typeface="+mj-ea"/>
              <a:cs typeface="Tahoma" pitchFamily="34" charset="0"/>
            </a:endParaRPr>
          </a:p>
        </p:txBody>
      </p:sp>
      <p:sp>
        <p:nvSpPr>
          <p:cNvPr id="8" name="Rectangle 1"/>
          <p:cNvSpPr txBox="1">
            <a:spLocks/>
          </p:cNvSpPr>
          <p:nvPr/>
        </p:nvSpPr>
        <p:spPr>
          <a:xfrm>
            <a:off x="214282" y="4071942"/>
            <a:ext cx="8715436" cy="1724020"/>
          </a:xfrm>
          <a:prstGeom prst="rect">
            <a:avLst/>
          </a:prstGeom>
        </p:spPr>
        <p:txBody>
          <a:bodyPr vert="horz" anchor="b">
            <a:normAutofit fontScale="97500"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9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«ЭКСПРЕСС-</a:t>
            </a:r>
            <a:r>
              <a:rPr lang="ru-RU" sz="4900" b="1" cap="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  <a:t>ФИНАНСЫ»</a:t>
            </a:r>
            <a:br>
              <a:rPr lang="ru-RU" sz="4900" b="1" cap="all" dirty="0" smtClean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rPr>
            </a:br>
            <a:r>
              <a:rPr kumimoji="0" lang="ru-RU" sz="2700" b="1" i="0" u="none" strike="noStrike" kern="1200" cap="all" spc="0" normalizeH="0" baseline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ФИНАНСОВАЯ ОТЧЕТНОСТЬ</a:t>
            </a:r>
            <a:r>
              <a:rPr kumimoji="0" lang="ru-RU" sz="2700" b="1" i="0" u="none" strike="noStrike" kern="1200" cap="all" spc="0" normalizeH="0" noProof="0" dirty="0" smtClean="0">
                <a:ln>
                  <a:noFill/>
                </a:ln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+mj-lt"/>
                <a:ea typeface="+mj-ea"/>
                <a:cs typeface="+mj-cs"/>
              </a:rPr>
              <a:t> ДЛЯ РУКОВОДИТЕЛЯ</a:t>
            </a:r>
            <a:endParaRPr kumimoji="0" lang="ru-RU" sz="2700" b="1" i="0" u="none" strike="noStrike" kern="1200" cap="all" spc="0" normalizeH="0" baseline="0" noProof="0" dirty="0">
              <a:ln>
                <a:noFill/>
              </a:ln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Picture 33" descr="ASU_logo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929586" y="6244110"/>
            <a:ext cx="996950" cy="34607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6" name="AutoShape 6"/>
          <p:cNvSpPr>
            <a:spLocks noChangeArrowheads="1"/>
          </p:cNvSpPr>
          <p:nvPr/>
        </p:nvSpPr>
        <p:spPr bwMode="auto">
          <a:xfrm>
            <a:off x="-1387475" y="2898775"/>
            <a:ext cx="2160588" cy="1296988"/>
          </a:xfrm>
          <a:prstGeom prst="flowChartDocumen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Сравнительный отчет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13" name="Group 3"/>
          <p:cNvGraphicFramePr>
            <a:graphicFrameLocks noGrp="1"/>
          </p:cNvGraphicFramePr>
          <p:nvPr/>
        </p:nvGraphicFramePr>
        <p:xfrm>
          <a:off x="571472" y="2428868"/>
          <a:ext cx="7984214" cy="385823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785950"/>
                <a:gridCol w="774783"/>
                <a:gridCol w="774783"/>
                <a:gridCol w="774783"/>
                <a:gridCol w="774783"/>
                <a:gridCol w="774783"/>
                <a:gridCol w="774783"/>
                <a:gridCol w="774783"/>
                <a:gridCol w="774783"/>
              </a:tblGrid>
              <a:tr h="24728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Статья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b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b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Разность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Разность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(%)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b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</a:t>
                      </a: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b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</a:b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  <a:latin typeface="Calibri" pitchFamily="34" charset="0"/>
                        </a:rPr>
                        <a:t>II</a:t>
                      </a:r>
                      <a:r>
                        <a:rPr kumimoji="0" lang="en-US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пол.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Разность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Разность</a:t>
                      </a: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 (%)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Microsoft Sans Serif" pitchFamily="34" charset="0"/>
                        </a:rPr>
                        <a:t>214 800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  <a:cs typeface="Microsoft Sans Serif" pitchFamily="34" charset="0"/>
                        </a:rPr>
                        <a:t>270 000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Microsoft Sans Serif" pitchFamily="34" charset="0"/>
                        </a:rPr>
                        <a:t>55 200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  <a:cs typeface="Microsoft Sans Serif" pitchFamily="34" charset="0"/>
                        </a:rPr>
                        <a:t>+26%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  <a:cs typeface="Microsoft Sans Serif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Товары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108 000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120 000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12 000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+11%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106 800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150 000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43 200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+40%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129 000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136 200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72 000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+6%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Арендная плата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30 000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Заработная плата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69 600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75 000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5 400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+8%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Рабочим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19 800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22 000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2 200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+11%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Служащим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49 800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53 000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3 200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+6%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Информационные услуги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4 200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-200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>
                              <a:lumMod val="50000"/>
                            </a:schemeClr>
                          </a:solidFill>
                          <a:effectLst/>
                          <a:latin typeface="Calibri" pitchFamily="34" charset="0"/>
                        </a:rPr>
                        <a:t>-5%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Материалы и сырье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7 200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7 200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Налоги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-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Транспортные расходы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3 000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4 000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1 000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+30%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Энергозатраты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1 000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Calibri" pitchFamily="34" charset="0"/>
                        </a:rPr>
                        <a:t>+8%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6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4728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214 800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270 000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55 200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129 000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136 200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en-US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alibri" pitchFamily="34" charset="0"/>
                        </a:rPr>
                        <a:t>7 200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alibri" pitchFamily="34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4" name="Text Box 294"/>
          <p:cNvSpPr txBox="1">
            <a:spLocks noChangeArrowheads="1"/>
          </p:cNvSpPr>
          <p:nvPr/>
        </p:nvSpPr>
        <p:spPr bwMode="auto">
          <a:xfrm>
            <a:off x="685774" y="1652578"/>
            <a:ext cx="79296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just">
              <a:spcBef>
                <a:spcPct val="50000"/>
              </a:spcBef>
              <a:tabLst>
                <a:tab pos="442913" algn="l"/>
              </a:tabLst>
            </a:pPr>
            <a:r>
              <a:rPr lang="ru-RU" sz="1200" dirty="0" smtClean="0">
                <a:solidFill>
                  <a:schemeClr val="tx1"/>
                </a:solidFill>
              </a:rPr>
              <a:t>«Экспресс-Финансы» позволяют сравнивать 2 одинаковых по структуре отчета между собой. Возможно сравнить, например, финансовые показатели первого и второго полугодия, показатели различных проектов (видов деятельност</a:t>
            </a:r>
            <a:r>
              <a:rPr lang="ru-RU" sz="1200" dirty="0" smtClean="0"/>
              <a:t>и предприятия), </a:t>
            </a:r>
            <a:r>
              <a:rPr lang="ru-RU" sz="1200" dirty="0" smtClean="0">
                <a:solidFill>
                  <a:schemeClr val="tx1"/>
                </a:solidFill>
              </a:rPr>
              <a:t>плановые и фактические показатели за промежуток времени и т. п.</a:t>
            </a:r>
            <a:endParaRPr lang="ru-RU" sz="1200" dirty="0">
              <a:solidFill>
                <a:schemeClr val="tx1"/>
              </a:solidFill>
            </a:endParaRPr>
          </a:p>
        </p:txBody>
      </p:sp>
      <p:pic>
        <p:nvPicPr>
          <p:cNvPr id="6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7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027" name="Text Box 43"/>
          <p:cNvSpPr txBox="1">
            <a:spLocks noChangeArrowheads="1"/>
          </p:cNvSpPr>
          <p:nvPr/>
        </p:nvSpPr>
        <p:spPr bwMode="auto">
          <a:xfrm>
            <a:off x="-252413" y="1989138"/>
            <a:ext cx="1800226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endParaRPr lang="ru-RU" sz="3600">
              <a:solidFill>
                <a:schemeClr val="tx1"/>
              </a:solidFill>
            </a:endParaRPr>
          </a:p>
        </p:txBody>
      </p:sp>
      <p:sp>
        <p:nvSpPr>
          <p:cNvPr id="298028" name="Text Box 44"/>
          <p:cNvSpPr txBox="1">
            <a:spLocks noChangeArrowheads="1"/>
          </p:cNvSpPr>
          <p:nvPr/>
        </p:nvSpPr>
        <p:spPr bwMode="auto">
          <a:xfrm>
            <a:off x="2592990" y="1871012"/>
            <a:ext cx="242889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accent6"/>
                </a:solidFill>
                <a:latin typeface="Calibri" pitchFamily="34" charset="0"/>
              </a:rPr>
              <a:t>1.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Вводим в программу </a:t>
            </a:r>
            <a:r>
              <a:rPr lang="ru-RU" sz="1200" b="1" dirty="0" smtClean="0">
                <a:solidFill>
                  <a:schemeClr val="accent6"/>
                </a:solidFill>
                <a:latin typeface="Calibri" pitchFamily="34" charset="0"/>
              </a:rPr>
              <a:t>плановые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финансовые операции</a:t>
            </a:r>
          </a:p>
        </p:txBody>
      </p:sp>
      <p:sp>
        <p:nvSpPr>
          <p:cNvPr id="298029" name="Text Box 45"/>
          <p:cNvSpPr txBox="1">
            <a:spLocks noChangeArrowheads="1"/>
          </p:cNvSpPr>
          <p:nvPr/>
        </p:nvSpPr>
        <p:spPr bwMode="auto">
          <a:xfrm>
            <a:off x="4848227" y="3367087"/>
            <a:ext cx="2786082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accent6"/>
                </a:solidFill>
                <a:latin typeface="Calibri" pitchFamily="34" charset="0"/>
              </a:rPr>
              <a:t>2.</a:t>
            </a:r>
            <a:r>
              <a:rPr lang="en-US" sz="1200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</a:rPr>
              <a:t>Создаем на основе плановых операций </a:t>
            </a:r>
            <a:r>
              <a:rPr lang="ru-RU" sz="1200" b="1" dirty="0">
                <a:solidFill>
                  <a:schemeClr val="accent6"/>
                </a:solidFill>
              </a:rPr>
              <a:t>плановые</a:t>
            </a:r>
            <a:r>
              <a:rPr lang="ru-RU" sz="1200" dirty="0">
                <a:solidFill>
                  <a:schemeClr val="accent6"/>
                </a:solidFill>
              </a:rPr>
              <a:t> </a:t>
            </a:r>
            <a:r>
              <a:rPr lang="ru-RU" sz="1200" b="1" dirty="0">
                <a:solidFill>
                  <a:schemeClr val="accent6"/>
                </a:solidFill>
              </a:rPr>
              <a:t>итоговые</a:t>
            </a:r>
            <a:r>
              <a:rPr lang="ru-RU" sz="1200" dirty="0">
                <a:solidFill>
                  <a:schemeClr val="accent6"/>
                </a:solidFill>
              </a:rPr>
              <a:t> </a:t>
            </a:r>
            <a:r>
              <a:rPr lang="ru-RU" sz="1200" b="1" dirty="0">
                <a:solidFill>
                  <a:schemeClr val="accent6"/>
                </a:solidFill>
              </a:rPr>
              <a:t>отчеты</a:t>
            </a:r>
          </a:p>
        </p:txBody>
      </p:sp>
      <p:sp>
        <p:nvSpPr>
          <p:cNvPr id="298030" name="Text Box 46"/>
          <p:cNvSpPr txBox="1">
            <a:spLocks noChangeArrowheads="1"/>
          </p:cNvSpPr>
          <p:nvPr/>
        </p:nvSpPr>
        <p:spPr bwMode="auto">
          <a:xfrm>
            <a:off x="3181340" y="4815197"/>
            <a:ext cx="264320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accent6"/>
                </a:solidFill>
                <a:latin typeface="Calibri" pitchFamily="34" charset="0"/>
              </a:rPr>
              <a:t>3.</a:t>
            </a:r>
            <a:r>
              <a:rPr lang="en-US" sz="1200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Вводим в программу </a:t>
            </a:r>
            <a:r>
              <a:rPr lang="ru-RU" sz="1200" b="1" dirty="0" smtClean="0">
                <a:solidFill>
                  <a:schemeClr val="accent6"/>
                </a:solidFill>
                <a:latin typeface="Calibri" pitchFamily="34" charset="0"/>
              </a:rPr>
              <a:t>фактические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финансовые операции</a:t>
            </a:r>
          </a:p>
        </p:txBody>
      </p:sp>
      <p:sp>
        <p:nvSpPr>
          <p:cNvPr id="298031" name="Text Box 47"/>
          <p:cNvSpPr txBox="1">
            <a:spLocks noChangeArrowheads="1"/>
          </p:cNvSpPr>
          <p:nvPr/>
        </p:nvSpPr>
        <p:spPr bwMode="auto">
          <a:xfrm>
            <a:off x="642910" y="3857628"/>
            <a:ext cx="185738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200" b="1" dirty="0">
                <a:solidFill>
                  <a:schemeClr val="accent6"/>
                </a:solidFill>
                <a:latin typeface="Calibri" pitchFamily="34" charset="0"/>
              </a:rPr>
              <a:t>4.</a:t>
            </a:r>
            <a:r>
              <a:rPr lang="en-US" sz="1200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ru-RU" sz="12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Создаем на основе фактических операций </a:t>
            </a:r>
            <a:r>
              <a:rPr lang="ru-RU" sz="1200" b="1" dirty="0">
                <a:solidFill>
                  <a:schemeClr val="accent6"/>
                </a:solidFill>
                <a:latin typeface="Calibri" pitchFamily="34" charset="0"/>
              </a:rPr>
              <a:t>фактические</a:t>
            </a:r>
            <a:r>
              <a:rPr lang="ru-RU" sz="1200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ru-RU" sz="1200" b="1" dirty="0">
                <a:solidFill>
                  <a:schemeClr val="accent6"/>
                </a:solidFill>
                <a:latin typeface="Calibri" pitchFamily="34" charset="0"/>
              </a:rPr>
              <a:t>итоговые</a:t>
            </a:r>
            <a:r>
              <a:rPr lang="ru-RU" sz="1200" dirty="0">
                <a:solidFill>
                  <a:schemeClr val="accent6"/>
                </a:solidFill>
                <a:latin typeface="Calibri" pitchFamily="34" charset="0"/>
              </a:rPr>
              <a:t> </a:t>
            </a:r>
            <a:r>
              <a:rPr lang="ru-RU" sz="1200" b="1" dirty="0">
                <a:solidFill>
                  <a:schemeClr val="accent6"/>
                </a:solidFill>
                <a:latin typeface="Calibri" pitchFamily="34" charset="0"/>
              </a:rPr>
              <a:t>отчеты</a:t>
            </a:r>
          </a:p>
        </p:txBody>
      </p:sp>
      <p:sp>
        <p:nvSpPr>
          <p:cNvPr id="298032" name="Text Box 48"/>
          <p:cNvSpPr txBox="1">
            <a:spLocks noChangeArrowheads="1"/>
          </p:cNvSpPr>
          <p:nvPr/>
        </p:nvSpPr>
        <p:spPr bwMode="auto">
          <a:xfrm>
            <a:off x="480984" y="2428868"/>
            <a:ext cx="2004071" cy="2616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100" b="1" dirty="0">
                <a:solidFill>
                  <a:schemeClr val="accent6"/>
                </a:solidFill>
                <a:latin typeface="Calibri" pitchFamily="34" charset="0"/>
              </a:rPr>
              <a:t>5. </a:t>
            </a:r>
            <a:r>
              <a:rPr lang="ru-RU" sz="1100" dirty="0">
                <a:solidFill>
                  <a:schemeClr val="tx1"/>
                </a:solidFill>
              </a:rPr>
              <a:t>Сравниваем </a:t>
            </a:r>
            <a:r>
              <a:rPr lang="ru-RU" sz="1100" b="1" dirty="0">
                <a:solidFill>
                  <a:schemeClr val="accent6"/>
                </a:solidFill>
              </a:rPr>
              <a:t>план</a:t>
            </a:r>
            <a:r>
              <a:rPr lang="ru-RU" sz="1100" dirty="0">
                <a:solidFill>
                  <a:schemeClr val="tx1"/>
                </a:solidFill>
              </a:rPr>
              <a:t> с </a:t>
            </a:r>
            <a:r>
              <a:rPr lang="ru-RU" sz="1100" b="1" dirty="0">
                <a:solidFill>
                  <a:schemeClr val="accent6"/>
                </a:solidFill>
              </a:rPr>
              <a:t>фактом</a:t>
            </a:r>
          </a:p>
        </p:txBody>
      </p:sp>
      <p:grpSp>
        <p:nvGrpSpPr>
          <p:cNvPr id="277" name="Группа 276"/>
          <p:cNvGrpSpPr/>
          <p:nvPr/>
        </p:nvGrpSpPr>
        <p:grpSpPr>
          <a:xfrm>
            <a:off x="5360999" y="3910016"/>
            <a:ext cx="863600" cy="681685"/>
            <a:chOff x="5221907" y="4033198"/>
            <a:chExt cx="863600" cy="681685"/>
          </a:xfrm>
        </p:grpSpPr>
        <p:sp>
          <p:nvSpPr>
            <p:cNvPr id="298071" name="AutoShape 87"/>
            <p:cNvSpPr>
              <a:spLocks noChangeArrowheads="1"/>
            </p:cNvSpPr>
            <p:nvPr/>
          </p:nvSpPr>
          <p:spPr bwMode="auto">
            <a:xfrm>
              <a:off x="5221907" y="4033198"/>
              <a:ext cx="863600" cy="681685"/>
            </a:xfrm>
            <a:prstGeom prst="flowChartDocumen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17" name="Group 163"/>
            <p:cNvGrpSpPr>
              <a:grpSpLocks/>
            </p:cNvGrpSpPr>
            <p:nvPr/>
          </p:nvGrpSpPr>
          <p:grpSpPr bwMode="auto">
            <a:xfrm>
              <a:off x="5274293" y="4090348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98076" name="Rectangle 92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8077" name="Rectangle 93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8" name="Group 164"/>
            <p:cNvGrpSpPr>
              <a:grpSpLocks/>
            </p:cNvGrpSpPr>
            <p:nvPr/>
          </p:nvGrpSpPr>
          <p:grpSpPr bwMode="auto">
            <a:xfrm>
              <a:off x="5274293" y="4163373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98149" name="Rectangle 165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8150" name="Rectangle 166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19" name="Group 167"/>
            <p:cNvGrpSpPr>
              <a:grpSpLocks/>
            </p:cNvGrpSpPr>
            <p:nvPr/>
          </p:nvGrpSpPr>
          <p:grpSpPr bwMode="auto">
            <a:xfrm>
              <a:off x="5274293" y="4234810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98152" name="Rectangle 168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8153" name="Rectangle 169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0" name="Group 170"/>
            <p:cNvGrpSpPr>
              <a:grpSpLocks/>
            </p:cNvGrpSpPr>
            <p:nvPr/>
          </p:nvGrpSpPr>
          <p:grpSpPr bwMode="auto">
            <a:xfrm>
              <a:off x="5274293" y="4306248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98155" name="Rectangle 171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8156" name="Rectangle 172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1" name="Group 173"/>
            <p:cNvGrpSpPr>
              <a:grpSpLocks/>
            </p:cNvGrpSpPr>
            <p:nvPr/>
          </p:nvGrpSpPr>
          <p:grpSpPr bwMode="auto">
            <a:xfrm>
              <a:off x="5274293" y="4379273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98158" name="Rectangle 174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8159" name="Rectangle 175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22" name="Group 176"/>
            <p:cNvGrpSpPr>
              <a:grpSpLocks/>
            </p:cNvGrpSpPr>
            <p:nvPr/>
          </p:nvGrpSpPr>
          <p:grpSpPr bwMode="auto">
            <a:xfrm>
              <a:off x="5274293" y="4450710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298161" name="Rectangle 177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298162" name="Rectangle 178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298226" name="Oval 242"/>
          <p:cNvSpPr>
            <a:spLocks noChangeArrowheads="1"/>
          </p:cNvSpPr>
          <p:nvPr/>
        </p:nvSpPr>
        <p:spPr bwMode="auto">
          <a:xfrm>
            <a:off x="2564116" y="2445014"/>
            <a:ext cx="2160000" cy="2160000"/>
          </a:xfrm>
          <a:prstGeom prst="ellipse">
            <a:avLst/>
          </a:prstGeom>
          <a:noFill/>
          <a:ln w="28575" cap="sq">
            <a:solidFill>
              <a:schemeClr val="accent2"/>
            </a:solidFill>
            <a:prstDash val="lgDash"/>
            <a:round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298234" name="Text Box 250"/>
          <p:cNvSpPr txBox="1">
            <a:spLocks noChangeArrowheads="1"/>
          </p:cNvSpPr>
          <p:nvPr/>
        </p:nvSpPr>
        <p:spPr bwMode="auto">
          <a:xfrm>
            <a:off x="6175993" y="2158995"/>
            <a:ext cx="2703541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88900" algn="l">
              <a:spcBef>
                <a:spcPct val="50000"/>
              </a:spcBef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Планирование в программе 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осуществляется с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помощью  создания плановых финансовых операций, исходя из необходимости получить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определенные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показатели за период или отталкиваясь от плана (факта) предыдущего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периода.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8236" name="Text Box 252"/>
          <p:cNvSpPr txBox="1">
            <a:spLocks noChangeArrowheads="1"/>
          </p:cNvSpPr>
          <p:nvPr/>
        </p:nvSpPr>
        <p:spPr bwMode="auto">
          <a:xfrm>
            <a:off x="6253174" y="3894184"/>
            <a:ext cx="2575924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Итоговый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отчет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по плановым операциям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является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планом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работы предприятия на период.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8237" name="Text Box 253"/>
          <p:cNvSpPr txBox="1">
            <a:spLocks noChangeArrowheads="1"/>
          </p:cNvSpPr>
          <p:nvPr/>
        </p:nvSpPr>
        <p:spPr bwMode="auto">
          <a:xfrm>
            <a:off x="1643042" y="4714884"/>
            <a:ext cx="1285884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По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мере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накопления фактических операций за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период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создаем </a:t>
            </a: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итоговый фактический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отчет.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298239" name="Text Box 255"/>
          <p:cNvSpPr txBox="1">
            <a:spLocks noChangeArrowheads="1"/>
          </p:cNvSpPr>
          <p:nvPr/>
        </p:nvSpPr>
        <p:spPr bwMode="auto">
          <a:xfrm>
            <a:off x="6249018" y="5319970"/>
            <a:ext cx="2519362" cy="8617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000" dirty="0">
                <a:solidFill>
                  <a:schemeClr val="bg1">
                    <a:lumMod val="50000"/>
                  </a:schemeClr>
                </a:solidFill>
              </a:rPr>
              <a:t>Любому фактическому действию с денежными средствами в реальном мире сопоставляют операцию в программе. Финансовые операции </a:t>
            </a:r>
            <a:r>
              <a:rPr lang="ru-RU" sz="1000" dirty="0" smtClean="0">
                <a:solidFill>
                  <a:schemeClr val="bg1">
                    <a:lumMod val="50000"/>
                  </a:schemeClr>
                </a:solidFill>
              </a:rPr>
              <a:t>хранятся в журнале финансовых операций.</a:t>
            </a:r>
            <a:endParaRPr lang="ru-RU" sz="1000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183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Цикл управления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pSp>
        <p:nvGrpSpPr>
          <p:cNvPr id="276" name="Группа 275"/>
          <p:cNvGrpSpPr/>
          <p:nvPr/>
        </p:nvGrpSpPr>
        <p:grpSpPr>
          <a:xfrm>
            <a:off x="4552769" y="2303612"/>
            <a:ext cx="1612121" cy="681833"/>
            <a:chOff x="4388639" y="2485227"/>
            <a:chExt cx="1612121" cy="681833"/>
          </a:xfrm>
        </p:grpSpPr>
        <p:grpSp>
          <p:nvGrpSpPr>
            <p:cNvPr id="3" name="Group 6"/>
            <p:cNvGrpSpPr>
              <a:grpSpLocks/>
            </p:cNvGrpSpPr>
            <p:nvPr/>
          </p:nvGrpSpPr>
          <p:grpSpPr bwMode="auto">
            <a:xfrm>
              <a:off x="4388639" y="2485227"/>
              <a:ext cx="1338263" cy="69850"/>
              <a:chOff x="2109" y="1250"/>
              <a:chExt cx="843" cy="44"/>
            </a:xfrm>
          </p:grpSpPr>
          <p:sp>
            <p:nvSpPr>
              <p:cNvPr id="297991" name="Rectangle 7"/>
              <p:cNvSpPr>
                <a:spLocks noChangeArrowheads="1"/>
              </p:cNvSpPr>
              <p:nvPr/>
            </p:nvSpPr>
            <p:spPr bwMode="auto">
              <a:xfrm>
                <a:off x="2109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7992" name="Rectangle 8"/>
              <p:cNvSpPr>
                <a:spLocks noChangeArrowheads="1"/>
              </p:cNvSpPr>
              <p:nvPr/>
            </p:nvSpPr>
            <p:spPr bwMode="auto">
              <a:xfrm>
                <a:off x="2281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7993" name="Rectangle 9"/>
              <p:cNvSpPr>
                <a:spLocks noChangeArrowheads="1"/>
              </p:cNvSpPr>
              <p:nvPr/>
            </p:nvSpPr>
            <p:spPr bwMode="auto">
              <a:xfrm>
                <a:off x="2453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7994" name="Rectangle 10"/>
              <p:cNvSpPr>
                <a:spLocks noChangeArrowheads="1"/>
              </p:cNvSpPr>
              <p:nvPr/>
            </p:nvSpPr>
            <p:spPr bwMode="auto">
              <a:xfrm>
                <a:off x="2626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7995" name="Rectangle 11"/>
              <p:cNvSpPr>
                <a:spLocks noChangeArrowheads="1"/>
              </p:cNvSpPr>
              <p:nvPr/>
            </p:nvSpPr>
            <p:spPr bwMode="auto">
              <a:xfrm>
                <a:off x="2798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4" name="Group 12"/>
            <p:cNvGrpSpPr>
              <a:grpSpLocks/>
            </p:cNvGrpSpPr>
            <p:nvPr/>
          </p:nvGrpSpPr>
          <p:grpSpPr bwMode="auto">
            <a:xfrm>
              <a:off x="4662497" y="2713038"/>
              <a:ext cx="1338263" cy="69850"/>
              <a:chOff x="2109" y="1250"/>
              <a:chExt cx="843" cy="44"/>
            </a:xfrm>
          </p:grpSpPr>
          <p:sp>
            <p:nvSpPr>
              <p:cNvPr id="297997" name="Rectangle 13"/>
              <p:cNvSpPr>
                <a:spLocks noChangeArrowheads="1"/>
              </p:cNvSpPr>
              <p:nvPr/>
            </p:nvSpPr>
            <p:spPr bwMode="auto">
              <a:xfrm>
                <a:off x="2109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7998" name="Rectangle 14"/>
              <p:cNvSpPr>
                <a:spLocks noChangeArrowheads="1"/>
              </p:cNvSpPr>
              <p:nvPr/>
            </p:nvSpPr>
            <p:spPr bwMode="auto">
              <a:xfrm>
                <a:off x="2281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7999" name="Rectangle 15"/>
              <p:cNvSpPr>
                <a:spLocks noChangeArrowheads="1"/>
              </p:cNvSpPr>
              <p:nvPr/>
            </p:nvSpPr>
            <p:spPr bwMode="auto">
              <a:xfrm>
                <a:off x="2453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8000" name="Rectangle 16"/>
              <p:cNvSpPr>
                <a:spLocks noChangeArrowheads="1"/>
              </p:cNvSpPr>
              <p:nvPr/>
            </p:nvSpPr>
            <p:spPr bwMode="auto">
              <a:xfrm>
                <a:off x="2626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8001" name="Rectangle 17"/>
              <p:cNvSpPr>
                <a:spLocks noChangeArrowheads="1"/>
              </p:cNvSpPr>
              <p:nvPr/>
            </p:nvSpPr>
            <p:spPr bwMode="auto">
              <a:xfrm>
                <a:off x="2798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298026" name="AutoShape 42"/>
            <p:cNvSpPr>
              <a:spLocks noChangeArrowheads="1"/>
            </p:cNvSpPr>
            <p:nvPr/>
          </p:nvSpPr>
          <p:spPr bwMode="auto">
            <a:xfrm>
              <a:off x="4983961" y="2581268"/>
              <a:ext cx="144463" cy="109544"/>
            </a:xfrm>
            <a:prstGeom prst="downArrow">
              <a:avLst>
                <a:gd name="adj1" fmla="val 50000"/>
                <a:gd name="adj2" fmla="val 38043"/>
              </a:avLst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chemeClr val="accent3"/>
                </a:solidFill>
              </a:endParaRPr>
            </a:p>
          </p:txBody>
        </p:sp>
        <p:grpSp>
          <p:nvGrpSpPr>
            <p:cNvPr id="227" name="Group 12"/>
            <p:cNvGrpSpPr>
              <a:grpSpLocks/>
            </p:cNvGrpSpPr>
            <p:nvPr/>
          </p:nvGrpSpPr>
          <p:grpSpPr bwMode="auto">
            <a:xfrm>
              <a:off x="4662497" y="2809083"/>
              <a:ext cx="1338263" cy="69850"/>
              <a:chOff x="2109" y="1250"/>
              <a:chExt cx="843" cy="44"/>
            </a:xfrm>
          </p:grpSpPr>
          <p:sp>
            <p:nvSpPr>
              <p:cNvPr id="228" name="Rectangle 13"/>
              <p:cNvSpPr>
                <a:spLocks noChangeArrowheads="1"/>
              </p:cNvSpPr>
              <p:nvPr/>
            </p:nvSpPr>
            <p:spPr bwMode="auto">
              <a:xfrm>
                <a:off x="2109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29" name="Rectangle 14"/>
              <p:cNvSpPr>
                <a:spLocks noChangeArrowheads="1"/>
              </p:cNvSpPr>
              <p:nvPr/>
            </p:nvSpPr>
            <p:spPr bwMode="auto">
              <a:xfrm>
                <a:off x="2281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30" name="Rectangle 15"/>
              <p:cNvSpPr>
                <a:spLocks noChangeArrowheads="1"/>
              </p:cNvSpPr>
              <p:nvPr/>
            </p:nvSpPr>
            <p:spPr bwMode="auto">
              <a:xfrm>
                <a:off x="2453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31" name="Rectangle 16"/>
              <p:cNvSpPr>
                <a:spLocks noChangeArrowheads="1"/>
              </p:cNvSpPr>
              <p:nvPr/>
            </p:nvSpPr>
            <p:spPr bwMode="auto">
              <a:xfrm>
                <a:off x="2626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32" name="Rectangle 17"/>
              <p:cNvSpPr>
                <a:spLocks noChangeArrowheads="1"/>
              </p:cNvSpPr>
              <p:nvPr/>
            </p:nvSpPr>
            <p:spPr bwMode="auto">
              <a:xfrm>
                <a:off x="2798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251" name="Group 12"/>
            <p:cNvGrpSpPr>
              <a:grpSpLocks/>
            </p:cNvGrpSpPr>
            <p:nvPr/>
          </p:nvGrpSpPr>
          <p:grpSpPr bwMode="auto">
            <a:xfrm>
              <a:off x="4662497" y="2906713"/>
              <a:ext cx="1338263" cy="69850"/>
              <a:chOff x="2109" y="1250"/>
              <a:chExt cx="843" cy="44"/>
            </a:xfrm>
          </p:grpSpPr>
          <p:sp>
            <p:nvSpPr>
              <p:cNvPr id="252" name="Rectangle 13"/>
              <p:cNvSpPr>
                <a:spLocks noChangeArrowheads="1"/>
              </p:cNvSpPr>
              <p:nvPr/>
            </p:nvSpPr>
            <p:spPr bwMode="auto">
              <a:xfrm>
                <a:off x="2109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53" name="Rectangle 14"/>
              <p:cNvSpPr>
                <a:spLocks noChangeArrowheads="1"/>
              </p:cNvSpPr>
              <p:nvPr/>
            </p:nvSpPr>
            <p:spPr bwMode="auto">
              <a:xfrm>
                <a:off x="2281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54" name="Rectangle 15"/>
              <p:cNvSpPr>
                <a:spLocks noChangeArrowheads="1"/>
              </p:cNvSpPr>
              <p:nvPr/>
            </p:nvSpPr>
            <p:spPr bwMode="auto">
              <a:xfrm>
                <a:off x="2453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55" name="Rectangle 16"/>
              <p:cNvSpPr>
                <a:spLocks noChangeArrowheads="1"/>
              </p:cNvSpPr>
              <p:nvPr/>
            </p:nvSpPr>
            <p:spPr bwMode="auto">
              <a:xfrm>
                <a:off x="2626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56" name="Rectangle 17"/>
              <p:cNvSpPr>
                <a:spLocks noChangeArrowheads="1"/>
              </p:cNvSpPr>
              <p:nvPr/>
            </p:nvSpPr>
            <p:spPr bwMode="auto">
              <a:xfrm>
                <a:off x="2798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257" name="Group 12"/>
            <p:cNvGrpSpPr>
              <a:grpSpLocks/>
            </p:cNvGrpSpPr>
            <p:nvPr/>
          </p:nvGrpSpPr>
          <p:grpSpPr bwMode="auto">
            <a:xfrm>
              <a:off x="4662497" y="2999580"/>
              <a:ext cx="1338263" cy="69850"/>
              <a:chOff x="2109" y="1250"/>
              <a:chExt cx="843" cy="44"/>
            </a:xfrm>
          </p:grpSpPr>
          <p:sp>
            <p:nvSpPr>
              <p:cNvPr id="258" name="Rectangle 13"/>
              <p:cNvSpPr>
                <a:spLocks noChangeArrowheads="1"/>
              </p:cNvSpPr>
              <p:nvPr/>
            </p:nvSpPr>
            <p:spPr bwMode="auto">
              <a:xfrm>
                <a:off x="2109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59" name="Rectangle 14"/>
              <p:cNvSpPr>
                <a:spLocks noChangeArrowheads="1"/>
              </p:cNvSpPr>
              <p:nvPr/>
            </p:nvSpPr>
            <p:spPr bwMode="auto">
              <a:xfrm>
                <a:off x="2281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60" name="Rectangle 15"/>
              <p:cNvSpPr>
                <a:spLocks noChangeArrowheads="1"/>
              </p:cNvSpPr>
              <p:nvPr/>
            </p:nvSpPr>
            <p:spPr bwMode="auto">
              <a:xfrm>
                <a:off x="2453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61" name="Rectangle 16"/>
              <p:cNvSpPr>
                <a:spLocks noChangeArrowheads="1"/>
              </p:cNvSpPr>
              <p:nvPr/>
            </p:nvSpPr>
            <p:spPr bwMode="auto">
              <a:xfrm>
                <a:off x="2626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62" name="Rectangle 17"/>
              <p:cNvSpPr>
                <a:spLocks noChangeArrowheads="1"/>
              </p:cNvSpPr>
              <p:nvPr/>
            </p:nvSpPr>
            <p:spPr bwMode="auto">
              <a:xfrm>
                <a:off x="2798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263" name="Group 12"/>
            <p:cNvGrpSpPr>
              <a:grpSpLocks/>
            </p:cNvGrpSpPr>
            <p:nvPr/>
          </p:nvGrpSpPr>
          <p:grpSpPr bwMode="auto">
            <a:xfrm>
              <a:off x="4662497" y="3097210"/>
              <a:ext cx="1338263" cy="69850"/>
              <a:chOff x="2109" y="1250"/>
              <a:chExt cx="843" cy="44"/>
            </a:xfrm>
          </p:grpSpPr>
          <p:sp>
            <p:nvSpPr>
              <p:cNvPr id="264" name="Rectangle 13"/>
              <p:cNvSpPr>
                <a:spLocks noChangeArrowheads="1"/>
              </p:cNvSpPr>
              <p:nvPr/>
            </p:nvSpPr>
            <p:spPr bwMode="auto">
              <a:xfrm>
                <a:off x="2109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65" name="Rectangle 14"/>
              <p:cNvSpPr>
                <a:spLocks noChangeArrowheads="1"/>
              </p:cNvSpPr>
              <p:nvPr/>
            </p:nvSpPr>
            <p:spPr bwMode="auto">
              <a:xfrm>
                <a:off x="2281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66" name="Rectangle 15"/>
              <p:cNvSpPr>
                <a:spLocks noChangeArrowheads="1"/>
              </p:cNvSpPr>
              <p:nvPr/>
            </p:nvSpPr>
            <p:spPr bwMode="auto">
              <a:xfrm>
                <a:off x="2453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67" name="Rectangle 16"/>
              <p:cNvSpPr>
                <a:spLocks noChangeArrowheads="1"/>
              </p:cNvSpPr>
              <p:nvPr/>
            </p:nvSpPr>
            <p:spPr bwMode="auto">
              <a:xfrm>
                <a:off x="2626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68" name="Rectangle 17"/>
              <p:cNvSpPr>
                <a:spLocks noChangeArrowheads="1"/>
              </p:cNvSpPr>
              <p:nvPr/>
            </p:nvSpPr>
            <p:spPr bwMode="auto">
              <a:xfrm>
                <a:off x="2798" y="1250"/>
                <a:ext cx="154" cy="44"/>
              </a:xfrm>
              <a:prstGeom prst="rect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 w="6350">
                <a:solidFill>
                  <a:schemeClr val="accent2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</p:grpSp>
      </p:grpSp>
      <p:pic>
        <p:nvPicPr>
          <p:cNvPr id="278" name="Picture 4" descr="C:\Documents and Settings\User\Local Settings\Temporary Internet Files\Content.IE5\AK4NF6X3\j0432625[1]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957500" y="2852733"/>
            <a:ext cx="1357322" cy="1357322"/>
          </a:xfrm>
          <a:prstGeom prst="rect">
            <a:avLst/>
          </a:prstGeom>
          <a:noFill/>
        </p:spPr>
      </p:pic>
      <p:grpSp>
        <p:nvGrpSpPr>
          <p:cNvPr id="317" name="Группа 316"/>
          <p:cNvGrpSpPr/>
          <p:nvPr/>
        </p:nvGrpSpPr>
        <p:grpSpPr>
          <a:xfrm>
            <a:off x="4550556" y="5395926"/>
            <a:ext cx="1612121" cy="681833"/>
            <a:chOff x="4512456" y="5245909"/>
            <a:chExt cx="1612121" cy="681833"/>
          </a:xfrm>
        </p:grpSpPr>
        <p:grpSp>
          <p:nvGrpSpPr>
            <p:cNvPr id="280" name="Group 6"/>
            <p:cNvGrpSpPr>
              <a:grpSpLocks/>
            </p:cNvGrpSpPr>
            <p:nvPr/>
          </p:nvGrpSpPr>
          <p:grpSpPr bwMode="auto">
            <a:xfrm>
              <a:off x="4512456" y="5245909"/>
              <a:ext cx="1338263" cy="69850"/>
              <a:chOff x="2109" y="1250"/>
              <a:chExt cx="843" cy="4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12" name="Rectangle 7"/>
              <p:cNvSpPr>
                <a:spLocks noChangeArrowheads="1"/>
              </p:cNvSpPr>
              <p:nvPr/>
            </p:nvSpPr>
            <p:spPr bwMode="auto">
              <a:xfrm>
                <a:off x="2109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13" name="Rectangle 8"/>
              <p:cNvSpPr>
                <a:spLocks noChangeArrowheads="1"/>
              </p:cNvSpPr>
              <p:nvPr/>
            </p:nvSpPr>
            <p:spPr bwMode="auto">
              <a:xfrm>
                <a:off x="2281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14" name="Rectangle 9"/>
              <p:cNvSpPr>
                <a:spLocks noChangeArrowheads="1"/>
              </p:cNvSpPr>
              <p:nvPr/>
            </p:nvSpPr>
            <p:spPr bwMode="auto">
              <a:xfrm>
                <a:off x="2453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15" name="Rectangle 10"/>
              <p:cNvSpPr>
                <a:spLocks noChangeArrowheads="1"/>
              </p:cNvSpPr>
              <p:nvPr/>
            </p:nvSpPr>
            <p:spPr bwMode="auto">
              <a:xfrm>
                <a:off x="2626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16" name="Rectangle 11"/>
              <p:cNvSpPr>
                <a:spLocks noChangeArrowheads="1"/>
              </p:cNvSpPr>
              <p:nvPr/>
            </p:nvSpPr>
            <p:spPr bwMode="auto">
              <a:xfrm>
                <a:off x="2798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281" name="Group 12"/>
            <p:cNvGrpSpPr>
              <a:grpSpLocks/>
            </p:cNvGrpSpPr>
            <p:nvPr/>
          </p:nvGrpSpPr>
          <p:grpSpPr bwMode="auto">
            <a:xfrm>
              <a:off x="4786314" y="5473720"/>
              <a:ext cx="1338263" cy="69850"/>
              <a:chOff x="2109" y="1250"/>
              <a:chExt cx="843" cy="4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07" name="Rectangle 13"/>
              <p:cNvSpPr>
                <a:spLocks noChangeArrowheads="1"/>
              </p:cNvSpPr>
              <p:nvPr/>
            </p:nvSpPr>
            <p:spPr bwMode="auto">
              <a:xfrm>
                <a:off x="2109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8" name="Rectangle 14"/>
              <p:cNvSpPr>
                <a:spLocks noChangeArrowheads="1"/>
              </p:cNvSpPr>
              <p:nvPr/>
            </p:nvSpPr>
            <p:spPr bwMode="auto">
              <a:xfrm>
                <a:off x="2281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9" name="Rectangle 15"/>
              <p:cNvSpPr>
                <a:spLocks noChangeArrowheads="1"/>
              </p:cNvSpPr>
              <p:nvPr/>
            </p:nvSpPr>
            <p:spPr bwMode="auto">
              <a:xfrm>
                <a:off x="2453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10" name="Rectangle 16"/>
              <p:cNvSpPr>
                <a:spLocks noChangeArrowheads="1"/>
              </p:cNvSpPr>
              <p:nvPr/>
            </p:nvSpPr>
            <p:spPr bwMode="auto">
              <a:xfrm>
                <a:off x="2626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11" name="Rectangle 17"/>
              <p:cNvSpPr>
                <a:spLocks noChangeArrowheads="1"/>
              </p:cNvSpPr>
              <p:nvPr/>
            </p:nvSpPr>
            <p:spPr bwMode="auto">
              <a:xfrm>
                <a:off x="2798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</p:grpSp>
        <p:sp>
          <p:nvSpPr>
            <p:cNvPr id="282" name="AutoShape 42"/>
            <p:cNvSpPr>
              <a:spLocks noChangeArrowheads="1"/>
            </p:cNvSpPr>
            <p:nvPr/>
          </p:nvSpPr>
          <p:spPr bwMode="auto">
            <a:xfrm>
              <a:off x="5107777" y="5341950"/>
              <a:ext cx="144463" cy="109544"/>
            </a:xfrm>
            <a:prstGeom prst="downArrow">
              <a:avLst>
                <a:gd name="adj1" fmla="val 50000"/>
                <a:gd name="adj2" fmla="val 38043"/>
              </a:avLst>
            </a:prstGeom>
            <a:solidFill>
              <a:schemeClr val="accent6"/>
            </a:solidFill>
            <a:ln w="9525">
              <a:noFill/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 dirty="0">
                <a:solidFill>
                  <a:schemeClr val="accent3"/>
                </a:solidFill>
              </a:endParaRPr>
            </a:p>
          </p:txBody>
        </p:sp>
        <p:grpSp>
          <p:nvGrpSpPr>
            <p:cNvPr id="283" name="Group 12"/>
            <p:cNvGrpSpPr>
              <a:grpSpLocks/>
            </p:cNvGrpSpPr>
            <p:nvPr/>
          </p:nvGrpSpPr>
          <p:grpSpPr bwMode="auto">
            <a:xfrm>
              <a:off x="4786314" y="5569765"/>
              <a:ext cx="1338263" cy="69850"/>
              <a:chOff x="2109" y="1250"/>
              <a:chExt cx="843" cy="4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302" name="Rectangle 13"/>
              <p:cNvSpPr>
                <a:spLocks noChangeArrowheads="1"/>
              </p:cNvSpPr>
              <p:nvPr/>
            </p:nvSpPr>
            <p:spPr bwMode="auto">
              <a:xfrm>
                <a:off x="2109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3" name="Rectangle 14"/>
              <p:cNvSpPr>
                <a:spLocks noChangeArrowheads="1"/>
              </p:cNvSpPr>
              <p:nvPr/>
            </p:nvSpPr>
            <p:spPr bwMode="auto">
              <a:xfrm>
                <a:off x="2281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4" name="Rectangle 15"/>
              <p:cNvSpPr>
                <a:spLocks noChangeArrowheads="1"/>
              </p:cNvSpPr>
              <p:nvPr/>
            </p:nvSpPr>
            <p:spPr bwMode="auto">
              <a:xfrm>
                <a:off x="2453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5" name="Rectangle 16"/>
              <p:cNvSpPr>
                <a:spLocks noChangeArrowheads="1"/>
              </p:cNvSpPr>
              <p:nvPr/>
            </p:nvSpPr>
            <p:spPr bwMode="auto">
              <a:xfrm>
                <a:off x="2626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6" name="Rectangle 17"/>
              <p:cNvSpPr>
                <a:spLocks noChangeArrowheads="1"/>
              </p:cNvSpPr>
              <p:nvPr/>
            </p:nvSpPr>
            <p:spPr bwMode="auto">
              <a:xfrm>
                <a:off x="2798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284" name="Group 12"/>
            <p:cNvGrpSpPr>
              <a:grpSpLocks/>
            </p:cNvGrpSpPr>
            <p:nvPr/>
          </p:nvGrpSpPr>
          <p:grpSpPr bwMode="auto">
            <a:xfrm>
              <a:off x="4786314" y="5667395"/>
              <a:ext cx="1338263" cy="69850"/>
              <a:chOff x="2109" y="1250"/>
              <a:chExt cx="843" cy="4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97" name="Rectangle 13"/>
              <p:cNvSpPr>
                <a:spLocks noChangeArrowheads="1"/>
              </p:cNvSpPr>
              <p:nvPr/>
            </p:nvSpPr>
            <p:spPr bwMode="auto">
              <a:xfrm>
                <a:off x="2109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8" name="Rectangle 14"/>
              <p:cNvSpPr>
                <a:spLocks noChangeArrowheads="1"/>
              </p:cNvSpPr>
              <p:nvPr/>
            </p:nvSpPr>
            <p:spPr bwMode="auto">
              <a:xfrm>
                <a:off x="2281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9" name="Rectangle 15"/>
              <p:cNvSpPr>
                <a:spLocks noChangeArrowheads="1"/>
              </p:cNvSpPr>
              <p:nvPr/>
            </p:nvSpPr>
            <p:spPr bwMode="auto">
              <a:xfrm>
                <a:off x="2453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0" name="Rectangle 16"/>
              <p:cNvSpPr>
                <a:spLocks noChangeArrowheads="1"/>
              </p:cNvSpPr>
              <p:nvPr/>
            </p:nvSpPr>
            <p:spPr bwMode="auto">
              <a:xfrm>
                <a:off x="2626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301" name="Rectangle 17"/>
              <p:cNvSpPr>
                <a:spLocks noChangeArrowheads="1"/>
              </p:cNvSpPr>
              <p:nvPr/>
            </p:nvSpPr>
            <p:spPr bwMode="auto">
              <a:xfrm>
                <a:off x="2798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285" name="Group 12"/>
            <p:cNvGrpSpPr>
              <a:grpSpLocks/>
            </p:cNvGrpSpPr>
            <p:nvPr/>
          </p:nvGrpSpPr>
          <p:grpSpPr bwMode="auto">
            <a:xfrm>
              <a:off x="4786314" y="5760262"/>
              <a:ext cx="1338263" cy="69850"/>
              <a:chOff x="2109" y="1250"/>
              <a:chExt cx="843" cy="4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92" name="Rectangle 13"/>
              <p:cNvSpPr>
                <a:spLocks noChangeArrowheads="1"/>
              </p:cNvSpPr>
              <p:nvPr/>
            </p:nvSpPr>
            <p:spPr bwMode="auto">
              <a:xfrm>
                <a:off x="2109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3" name="Rectangle 14"/>
              <p:cNvSpPr>
                <a:spLocks noChangeArrowheads="1"/>
              </p:cNvSpPr>
              <p:nvPr/>
            </p:nvSpPr>
            <p:spPr bwMode="auto">
              <a:xfrm>
                <a:off x="2281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4" name="Rectangle 15"/>
              <p:cNvSpPr>
                <a:spLocks noChangeArrowheads="1"/>
              </p:cNvSpPr>
              <p:nvPr/>
            </p:nvSpPr>
            <p:spPr bwMode="auto">
              <a:xfrm>
                <a:off x="2453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5" name="Rectangle 16"/>
              <p:cNvSpPr>
                <a:spLocks noChangeArrowheads="1"/>
              </p:cNvSpPr>
              <p:nvPr/>
            </p:nvSpPr>
            <p:spPr bwMode="auto">
              <a:xfrm>
                <a:off x="2626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6" name="Rectangle 17"/>
              <p:cNvSpPr>
                <a:spLocks noChangeArrowheads="1"/>
              </p:cNvSpPr>
              <p:nvPr/>
            </p:nvSpPr>
            <p:spPr bwMode="auto">
              <a:xfrm>
                <a:off x="2798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</p:grpSp>
        <p:grpSp>
          <p:nvGrpSpPr>
            <p:cNvPr id="286" name="Group 12"/>
            <p:cNvGrpSpPr>
              <a:grpSpLocks/>
            </p:cNvGrpSpPr>
            <p:nvPr/>
          </p:nvGrpSpPr>
          <p:grpSpPr bwMode="auto">
            <a:xfrm>
              <a:off x="4786314" y="5857892"/>
              <a:ext cx="1338263" cy="69850"/>
              <a:chOff x="2109" y="1250"/>
              <a:chExt cx="843" cy="44"/>
            </a:xfrm>
            <a:solidFill>
              <a:schemeClr val="accent1">
                <a:lumMod val="60000"/>
                <a:lumOff val="40000"/>
              </a:schemeClr>
            </a:solidFill>
          </p:grpSpPr>
          <p:sp>
            <p:nvSpPr>
              <p:cNvPr id="287" name="Rectangle 13"/>
              <p:cNvSpPr>
                <a:spLocks noChangeArrowheads="1"/>
              </p:cNvSpPr>
              <p:nvPr/>
            </p:nvSpPr>
            <p:spPr bwMode="auto">
              <a:xfrm>
                <a:off x="2109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88" name="Rectangle 14"/>
              <p:cNvSpPr>
                <a:spLocks noChangeArrowheads="1"/>
              </p:cNvSpPr>
              <p:nvPr/>
            </p:nvSpPr>
            <p:spPr bwMode="auto">
              <a:xfrm>
                <a:off x="2281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89" name="Rectangle 15"/>
              <p:cNvSpPr>
                <a:spLocks noChangeArrowheads="1"/>
              </p:cNvSpPr>
              <p:nvPr/>
            </p:nvSpPr>
            <p:spPr bwMode="auto">
              <a:xfrm>
                <a:off x="2453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0" name="Rectangle 16"/>
              <p:cNvSpPr>
                <a:spLocks noChangeArrowheads="1"/>
              </p:cNvSpPr>
              <p:nvPr/>
            </p:nvSpPr>
            <p:spPr bwMode="auto">
              <a:xfrm>
                <a:off x="2626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  <p:sp>
            <p:nvSpPr>
              <p:cNvPr id="291" name="Rectangle 17"/>
              <p:cNvSpPr>
                <a:spLocks noChangeArrowheads="1"/>
              </p:cNvSpPr>
              <p:nvPr/>
            </p:nvSpPr>
            <p:spPr bwMode="auto">
              <a:xfrm>
                <a:off x="2798" y="1250"/>
                <a:ext cx="154" cy="44"/>
              </a:xfrm>
              <a:prstGeom prst="rect">
                <a:avLst/>
              </a:prstGeom>
              <a:grpFill/>
              <a:ln w="6350">
                <a:solidFill>
                  <a:schemeClr val="accent1">
                    <a:lumMod val="75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>
                  <a:solidFill>
                    <a:schemeClr val="accent6"/>
                  </a:solidFill>
                </a:endParaRPr>
              </a:p>
            </p:txBody>
          </p:sp>
        </p:grpSp>
      </p:grpSp>
      <p:grpSp>
        <p:nvGrpSpPr>
          <p:cNvPr id="318" name="Группа 317"/>
          <p:cNvGrpSpPr/>
          <p:nvPr/>
        </p:nvGrpSpPr>
        <p:grpSpPr>
          <a:xfrm>
            <a:off x="714348" y="4800609"/>
            <a:ext cx="863600" cy="681685"/>
            <a:chOff x="5221907" y="4033198"/>
            <a:chExt cx="863600" cy="681685"/>
          </a:xfrm>
        </p:grpSpPr>
        <p:sp>
          <p:nvSpPr>
            <p:cNvPr id="319" name="AutoShape 87"/>
            <p:cNvSpPr>
              <a:spLocks noChangeArrowheads="1"/>
            </p:cNvSpPr>
            <p:nvPr/>
          </p:nvSpPr>
          <p:spPr bwMode="auto">
            <a:xfrm>
              <a:off x="5221907" y="4033198"/>
              <a:ext cx="863600" cy="681685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20" name="Group 163"/>
            <p:cNvGrpSpPr>
              <a:grpSpLocks/>
            </p:cNvGrpSpPr>
            <p:nvPr/>
          </p:nvGrpSpPr>
          <p:grpSpPr bwMode="auto">
            <a:xfrm>
              <a:off x="5274293" y="4090348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36" name="Rectangle 92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7" name="Rectangle 93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21" name="Group 164"/>
            <p:cNvGrpSpPr>
              <a:grpSpLocks/>
            </p:cNvGrpSpPr>
            <p:nvPr/>
          </p:nvGrpSpPr>
          <p:grpSpPr bwMode="auto">
            <a:xfrm>
              <a:off x="5274293" y="4163373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34" name="Rectangle 165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5" name="Rectangle 166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22" name="Group 167"/>
            <p:cNvGrpSpPr>
              <a:grpSpLocks/>
            </p:cNvGrpSpPr>
            <p:nvPr/>
          </p:nvGrpSpPr>
          <p:grpSpPr bwMode="auto">
            <a:xfrm>
              <a:off x="5274293" y="4234810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32" name="Rectangle 168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3" name="Rectangle 169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23" name="Group 170"/>
            <p:cNvGrpSpPr>
              <a:grpSpLocks/>
            </p:cNvGrpSpPr>
            <p:nvPr/>
          </p:nvGrpSpPr>
          <p:grpSpPr bwMode="auto">
            <a:xfrm>
              <a:off x="5274293" y="4306248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30" name="Rectangle 171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31" name="Rectangle 172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24" name="Group 173"/>
            <p:cNvGrpSpPr>
              <a:grpSpLocks/>
            </p:cNvGrpSpPr>
            <p:nvPr/>
          </p:nvGrpSpPr>
          <p:grpSpPr bwMode="auto">
            <a:xfrm>
              <a:off x="5274293" y="4379273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28" name="Rectangle 174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9" name="Rectangle 175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25" name="Group 176"/>
            <p:cNvGrpSpPr>
              <a:grpSpLocks/>
            </p:cNvGrpSpPr>
            <p:nvPr/>
          </p:nvGrpSpPr>
          <p:grpSpPr bwMode="auto">
            <a:xfrm>
              <a:off x="5274293" y="4450710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26" name="Rectangle 177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27" name="Rectangle 178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39" name="Группа 338"/>
          <p:cNvGrpSpPr/>
          <p:nvPr/>
        </p:nvGrpSpPr>
        <p:grpSpPr>
          <a:xfrm>
            <a:off x="576234" y="2719383"/>
            <a:ext cx="863600" cy="681685"/>
            <a:chOff x="5221907" y="4033198"/>
            <a:chExt cx="863600" cy="681685"/>
          </a:xfrm>
        </p:grpSpPr>
        <p:sp>
          <p:nvSpPr>
            <p:cNvPr id="340" name="AutoShape 87"/>
            <p:cNvSpPr>
              <a:spLocks noChangeArrowheads="1"/>
            </p:cNvSpPr>
            <p:nvPr/>
          </p:nvSpPr>
          <p:spPr bwMode="auto">
            <a:xfrm>
              <a:off x="5221907" y="4033198"/>
              <a:ext cx="863600" cy="681685"/>
            </a:xfrm>
            <a:prstGeom prst="flowChartDocument">
              <a:avLst/>
            </a:prstGeom>
            <a:solidFill>
              <a:schemeClr val="accent1">
                <a:lumMod val="60000"/>
                <a:lumOff val="40000"/>
              </a:schemeClr>
            </a:solidFill>
            <a:ln w="9525">
              <a:solidFill>
                <a:schemeClr val="accent1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41" name="Group 163"/>
            <p:cNvGrpSpPr>
              <a:grpSpLocks/>
            </p:cNvGrpSpPr>
            <p:nvPr/>
          </p:nvGrpSpPr>
          <p:grpSpPr bwMode="auto">
            <a:xfrm>
              <a:off x="5274293" y="4090348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57" name="Rectangle 92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8" name="Rectangle 93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42" name="Group 164"/>
            <p:cNvGrpSpPr>
              <a:grpSpLocks/>
            </p:cNvGrpSpPr>
            <p:nvPr/>
          </p:nvGrpSpPr>
          <p:grpSpPr bwMode="auto">
            <a:xfrm>
              <a:off x="5274293" y="4163373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55" name="Rectangle 165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6" name="Rectangle 166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43" name="Group 167"/>
            <p:cNvGrpSpPr>
              <a:grpSpLocks/>
            </p:cNvGrpSpPr>
            <p:nvPr/>
          </p:nvGrpSpPr>
          <p:grpSpPr bwMode="auto">
            <a:xfrm>
              <a:off x="5274293" y="4234810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53" name="Rectangle 168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4" name="Rectangle 169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44" name="Group 170"/>
            <p:cNvGrpSpPr>
              <a:grpSpLocks/>
            </p:cNvGrpSpPr>
            <p:nvPr/>
          </p:nvGrpSpPr>
          <p:grpSpPr bwMode="auto">
            <a:xfrm>
              <a:off x="5274293" y="4306248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51" name="Rectangle 171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2" name="Rectangle 172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45" name="Group 173"/>
            <p:cNvGrpSpPr>
              <a:grpSpLocks/>
            </p:cNvGrpSpPr>
            <p:nvPr/>
          </p:nvGrpSpPr>
          <p:grpSpPr bwMode="auto">
            <a:xfrm>
              <a:off x="5274293" y="4379273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49" name="Rectangle 174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50" name="Rectangle 175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46" name="Group 176"/>
            <p:cNvGrpSpPr>
              <a:grpSpLocks/>
            </p:cNvGrpSpPr>
            <p:nvPr/>
          </p:nvGrpSpPr>
          <p:grpSpPr bwMode="auto">
            <a:xfrm>
              <a:off x="5274293" y="4450710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47" name="Rectangle 177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48" name="Rectangle 178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solidFill>
                <a:schemeClr val="accent1">
                  <a:lumMod val="75000"/>
                </a:schemeClr>
              </a:solidFill>
              <a:ln w="6350">
                <a:solidFill>
                  <a:schemeClr val="accent1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grpSp>
        <p:nvGrpSpPr>
          <p:cNvPr id="359" name="Группа 358"/>
          <p:cNvGrpSpPr/>
          <p:nvPr/>
        </p:nvGrpSpPr>
        <p:grpSpPr>
          <a:xfrm>
            <a:off x="1504928" y="2719383"/>
            <a:ext cx="863600" cy="681685"/>
            <a:chOff x="5221907" y="4033198"/>
            <a:chExt cx="863600" cy="681685"/>
          </a:xfrm>
        </p:grpSpPr>
        <p:sp>
          <p:nvSpPr>
            <p:cNvPr id="360" name="AutoShape 87"/>
            <p:cNvSpPr>
              <a:spLocks noChangeArrowheads="1"/>
            </p:cNvSpPr>
            <p:nvPr/>
          </p:nvSpPr>
          <p:spPr bwMode="auto">
            <a:xfrm>
              <a:off x="5221907" y="4033198"/>
              <a:ext cx="863600" cy="681685"/>
            </a:xfrm>
            <a:prstGeom prst="flowChartDocument">
              <a:avLst/>
            </a:prstGeom>
            <a:solidFill>
              <a:schemeClr val="accent2">
                <a:lumMod val="40000"/>
                <a:lumOff val="60000"/>
              </a:schemeClr>
            </a:solidFill>
            <a:ln w="9525">
              <a:solidFill>
                <a:schemeClr val="accent2">
                  <a:lumMod val="75000"/>
                </a:schemeClr>
              </a:solidFill>
              <a:miter lim="800000"/>
              <a:headEnd/>
              <a:tailEnd/>
            </a:ln>
            <a:effectLst/>
          </p:spPr>
          <p:txBody>
            <a:bodyPr wrap="none" anchor="ctr"/>
            <a:lstStyle/>
            <a:p>
              <a:endParaRPr lang="ru-RU"/>
            </a:p>
          </p:txBody>
        </p:sp>
        <p:grpSp>
          <p:nvGrpSpPr>
            <p:cNvPr id="361" name="Group 163"/>
            <p:cNvGrpSpPr>
              <a:grpSpLocks/>
            </p:cNvGrpSpPr>
            <p:nvPr/>
          </p:nvGrpSpPr>
          <p:grpSpPr bwMode="auto">
            <a:xfrm>
              <a:off x="5274293" y="4090348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77" name="Rectangle 92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8" name="Rectangle 93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62" name="Group 164"/>
            <p:cNvGrpSpPr>
              <a:grpSpLocks/>
            </p:cNvGrpSpPr>
            <p:nvPr/>
          </p:nvGrpSpPr>
          <p:grpSpPr bwMode="auto">
            <a:xfrm>
              <a:off x="5274293" y="4163373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75" name="Rectangle 165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6" name="Rectangle 166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63" name="Group 167"/>
            <p:cNvGrpSpPr>
              <a:grpSpLocks/>
            </p:cNvGrpSpPr>
            <p:nvPr/>
          </p:nvGrpSpPr>
          <p:grpSpPr bwMode="auto">
            <a:xfrm>
              <a:off x="5274293" y="4234810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73" name="Rectangle 168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4" name="Rectangle 169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64" name="Group 170"/>
            <p:cNvGrpSpPr>
              <a:grpSpLocks/>
            </p:cNvGrpSpPr>
            <p:nvPr/>
          </p:nvGrpSpPr>
          <p:grpSpPr bwMode="auto">
            <a:xfrm>
              <a:off x="5274293" y="4306248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71" name="Rectangle 171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2" name="Rectangle 172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65" name="Group 173"/>
            <p:cNvGrpSpPr>
              <a:grpSpLocks/>
            </p:cNvGrpSpPr>
            <p:nvPr/>
          </p:nvGrpSpPr>
          <p:grpSpPr bwMode="auto">
            <a:xfrm>
              <a:off x="5274293" y="4379273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69" name="Rectangle 174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70" name="Rectangle 175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  <p:grpSp>
          <p:nvGrpSpPr>
            <p:cNvPr id="366" name="Group 176"/>
            <p:cNvGrpSpPr>
              <a:grpSpLocks/>
            </p:cNvGrpSpPr>
            <p:nvPr/>
          </p:nvGrpSpPr>
          <p:grpSpPr bwMode="auto">
            <a:xfrm>
              <a:off x="5274293" y="4450710"/>
              <a:ext cx="749300" cy="36513"/>
              <a:chOff x="4649" y="2205"/>
              <a:chExt cx="472" cy="23"/>
            </a:xfrm>
            <a:solidFill>
              <a:schemeClr val="accent2">
                <a:lumMod val="75000"/>
              </a:schemeClr>
            </a:solidFill>
          </p:grpSpPr>
          <p:sp>
            <p:nvSpPr>
              <p:cNvPr id="367" name="Rectangle 177"/>
              <p:cNvSpPr>
                <a:spLocks noChangeArrowheads="1"/>
              </p:cNvSpPr>
              <p:nvPr/>
            </p:nvSpPr>
            <p:spPr bwMode="auto">
              <a:xfrm>
                <a:off x="4649" y="2205"/>
                <a:ext cx="300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  <p:sp>
            <p:nvSpPr>
              <p:cNvPr id="368" name="Rectangle 178"/>
              <p:cNvSpPr>
                <a:spLocks noChangeArrowheads="1"/>
              </p:cNvSpPr>
              <p:nvPr/>
            </p:nvSpPr>
            <p:spPr bwMode="auto">
              <a:xfrm>
                <a:off x="4967" y="2205"/>
                <a:ext cx="154" cy="23"/>
              </a:xfrm>
              <a:prstGeom prst="rect">
                <a:avLst/>
              </a:prstGeom>
              <a:grpFill/>
              <a:ln w="6350">
                <a:solidFill>
                  <a:schemeClr val="accent2">
                    <a:lumMod val="50000"/>
                  </a:schemeClr>
                </a:solidFill>
                <a:miter lim="800000"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ru-RU"/>
              </a:p>
            </p:txBody>
          </p:sp>
        </p:grpSp>
      </p:grpSp>
      <p:sp>
        <p:nvSpPr>
          <p:cNvPr id="384" name="Арка 383"/>
          <p:cNvSpPr/>
          <p:nvPr/>
        </p:nvSpPr>
        <p:spPr>
          <a:xfrm rot="2874231">
            <a:off x="2736562" y="2665132"/>
            <a:ext cx="1764000" cy="1764000"/>
          </a:xfrm>
          <a:prstGeom prst="blockArc">
            <a:avLst>
              <a:gd name="adj1" fmla="val 15757586"/>
              <a:gd name="adj2" fmla="val 21031675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6" name="Арка 385"/>
          <p:cNvSpPr/>
          <p:nvPr/>
        </p:nvSpPr>
        <p:spPr>
          <a:xfrm rot="14014646">
            <a:off x="2787865" y="2637377"/>
            <a:ext cx="1764000" cy="1764000"/>
          </a:xfrm>
          <a:prstGeom prst="blockArc">
            <a:avLst>
              <a:gd name="adj1" fmla="val 15757586"/>
              <a:gd name="adj2" fmla="val 21031675"/>
              <a:gd name="adj3" fmla="val 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schemeClr val="tx1"/>
              </a:solidFill>
            </a:endParaRPr>
          </a:p>
        </p:txBody>
      </p:sp>
      <p:sp>
        <p:nvSpPr>
          <p:cNvPr id="389" name="AutoShape 246"/>
          <p:cNvSpPr>
            <a:spLocks noChangeArrowheads="1"/>
          </p:cNvSpPr>
          <p:nvPr/>
        </p:nvSpPr>
        <p:spPr bwMode="auto">
          <a:xfrm rot="13088247">
            <a:off x="4232554" y="4034079"/>
            <a:ext cx="146050" cy="107950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sp>
        <p:nvSpPr>
          <p:cNvPr id="390" name="AutoShape 246"/>
          <p:cNvSpPr>
            <a:spLocks noChangeArrowheads="1"/>
          </p:cNvSpPr>
          <p:nvPr/>
        </p:nvSpPr>
        <p:spPr bwMode="auto">
          <a:xfrm rot="2401871">
            <a:off x="2994293" y="2819633"/>
            <a:ext cx="146050" cy="107950"/>
          </a:xfrm>
          <a:prstGeom prst="triangle">
            <a:avLst>
              <a:gd name="adj" fmla="val 50000"/>
            </a:avLst>
          </a:prstGeom>
          <a:solidFill>
            <a:schemeClr val="accent1">
              <a:lumMod val="75000"/>
            </a:schemeClr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ru-RU"/>
          </a:p>
        </p:txBody>
      </p:sp>
      <p:pic>
        <p:nvPicPr>
          <p:cNvPr id="175" name="Picture 33" descr="ASU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76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6" name="AutoShape 6"/>
          <p:cNvSpPr>
            <a:spLocks noChangeArrowheads="1"/>
          </p:cNvSpPr>
          <p:nvPr/>
        </p:nvSpPr>
        <p:spPr bwMode="auto">
          <a:xfrm>
            <a:off x="-1387475" y="2898775"/>
            <a:ext cx="2160588" cy="1296988"/>
          </a:xfrm>
          <a:prstGeom prst="flowChartDocumen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Многовалютность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1020784" y="3090889"/>
            <a:ext cx="7858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$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8" name="Rectangle 2"/>
          <p:cNvSpPr>
            <a:spLocks noChangeArrowheads="1"/>
          </p:cNvSpPr>
          <p:nvPr/>
        </p:nvSpPr>
        <p:spPr bwMode="auto">
          <a:xfrm>
            <a:off x="987400" y="2377049"/>
            <a:ext cx="78581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€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9" name="Rectangle 2"/>
          <p:cNvSpPr>
            <a:spLocks noChangeArrowheads="1"/>
          </p:cNvSpPr>
          <p:nvPr/>
        </p:nvSpPr>
        <p:spPr bwMode="auto">
          <a:xfrm>
            <a:off x="1046502" y="4518375"/>
            <a:ext cx="6686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¥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" name="Rectangle 2"/>
          <p:cNvSpPr>
            <a:spLocks noChangeArrowheads="1"/>
          </p:cNvSpPr>
          <p:nvPr/>
        </p:nvSpPr>
        <p:spPr bwMode="auto">
          <a:xfrm>
            <a:off x="1028722" y="3801461"/>
            <a:ext cx="71438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6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£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3" name="Левая фигурная скобка 22"/>
          <p:cNvSpPr/>
          <p:nvPr/>
        </p:nvSpPr>
        <p:spPr>
          <a:xfrm flipH="1">
            <a:off x="3959538" y="1806907"/>
            <a:ext cx="469586" cy="4286280"/>
          </a:xfrm>
          <a:prstGeom prst="leftBrace">
            <a:avLst>
              <a:gd name="adj1" fmla="val 118216"/>
              <a:gd name="adj2" fmla="val 50323"/>
            </a:avLst>
          </a:prstGeom>
          <a:ln w="28575"/>
        </p:spPr>
        <p:style>
          <a:lnRef idx="2">
            <a:schemeClr val="accent2"/>
          </a:lnRef>
          <a:fillRef idx="0">
            <a:schemeClr val="accent2"/>
          </a:fillRef>
          <a:effectRef idx="1">
            <a:schemeClr val="accent2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35846" name="Picture 6" descr="C:\Documents and Settings\User\Рабочий стол\rub.gif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04483" y="1870407"/>
            <a:ext cx="538559" cy="647176"/>
          </a:xfrm>
          <a:prstGeom prst="rect">
            <a:avLst/>
          </a:prstGeom>
          <a:noFill/>
        </p:spPr>
      </p:pic>
      <p:sp>
        <p:nvSpPr>
          <p:cNvPr id="26" name="Text Box 103"/>
          <p:cNvSpPr txBox="1">
            <a:spLocks noChangeArrowheads="1"/>
          </p:cNvSpPr>
          <p:nvPr/>
        </p:nvSpPr>
        <p:spPr bwMode="auto">
          <a:xfrm>
            <a:off x="1727180" y="1908507"/>
            <a:ext cx="1785950" cy="3939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Российский</a:t>
            </a:r>
            <a:r>
              <a:rPr lang="ru-RU" sz="1400" b="1" dirty="0" smtClean="0">
                <a:solidFill>
                  <a:schemeClr val="accent6"/>
                </a:solidFill>
              </a:rPr>
              <a:t> </a:t>
            </a:r>
            <a:br>
              <a:rPr lang="ru-RU" sz="1400" b="1" dirty="0" smtClean="0">
                <a:solidFill>
                  <a:schemeClr val="accent6"/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рубль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8" name="Text Box 103"/>
          <p:cNvSpPr txBox="1">
            <a:spLocks noChangeArrowheads="1"/>
          </p:cNvSpPr>
          <p:nvPr/>
        </p:nvSpPr>
        <p:spPr bwMode="auto">
          <a:xfrm>
            <a:off x="1701780" y="2635587"/>
            <a:ext cx="2405079" cy="3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Единая европейская валюта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евро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9" name="Text Box 103"/>
          <p:cNvSpPr txBox="1">
            <a:spLocks noChangeArrowheads="1"/>
          </p:cNvSpPr>
          <p:nvPr/>
        </p:nvSpPr>
        <p:spPr bwMode="auto">
          <a:xfrm>
            <a:off x="1714480" y="3349967"/>
            <a:ext cx="2405079" cy="3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Североамериканский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доллар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0" name="Text Box 103"/>
          <p:cNvSpPr txBox="1">
            <a:spLocks noChangeArrowheads="1"/>
          </p:cNvSpPr>
          <p:nvPr/>
        </p:nvSpPr>
        <p:spPr bwMode="auto">
          <a:xfrm>
            <a:off x="1714480" y="4072285"/>
            <a:ext cx="2405079" cy="3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Британский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фунт стерлингов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2" name="Text Box 103"/>
          <p:cNvSpPr txBox="1">
            <a:spLocks noChangeArrowheads="1"/>
          </p:cNvSpPr>
          <p:nvPr/>
        </p:nvSpPr>
        <p:spPr bwMode="auto">
          <a:xfrm>
            <a:off x="1747818" y="4773965"/>
            <a:ext cx="2405079" cy="3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Японская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иена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3" name="Text Box 103"/>
          <p:cNvSpPr txBox="1">
            <a:spLocks noChangeArrowheads="1"/>
          </p:cNvSpPr>
          <p:nvPr/>
        </p:nvSpPr>
        <p:spPr bwMode="auto">
          <a:xfrm>
            <a:off x="4857752" y="2899115"/>
            <a:ext cx="3500462" cy="23637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Финансовые операции и итоговые отчеты заносятся и строятся в программе в </a:t>
            </a:r>
            <a:r>
              <a:rPr lang="ru-RU" sz="1600" b="1" dirty="0" smtClean="0">
                <a:solidFill>
                  <a:schemeClr val="accent6"/>
                </a:solidFill>
              </a:rPr>
              <a:t>любой валюте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Обменные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курсы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могут </a:t>
            </a:r>
            <a:r>
              <a:rPr lang="ru-RU" sz="1600" b="1" dirty="0" smtClean="0">
                <a:solidFill>
                  <a:schemeClr val="accent6"/>
                </a:solidFill>
              </a:rPr>
              <a:t>вноситься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</a:rPr>
              <a:t>вручную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или </a:t>
            </a:r>
            <a:r>
              <a:rPr lang="ru-RU" sz="1600" b="1" dirty="0" smtClean="0">
                <a:solidFill>
                  <a:schemeClr val="accent6"/>
                </a:solidFill>
              </a:rPr>
              <a:t>загружаться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автоматически из Интернета (с сайта Центрального Банка РФ).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Программа хранит </a:t>
            </a:r>
            <a:r>
              <a:rPr lang="ru-RU" sz="1600" b="1" dirty="0" smtClean="0">
                <a:solidFill>
                  <a:schemeClr val="accent6"/>
                </a:solidFill>
              </a:rPr>
              <a:t>историю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изменения </a:t>
            </a:r>
            <a:r>
              <a:rPr lang="ru-RU" sz="1600" b="1" dirty="0" smtClean="0">
                <a:solidFill>
                  <a:schemeClr val="accent6"/>
                </a:solidFill>
              </a:rPr>
              <a:t>курсов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Можно построить итоговый отчет по курсу на любой день.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4" name="Rectangle 2"/>
          <p:cNvSpPr>
            <a:spLocks noChangeArrowheads="1"/>
          </p:cNvSpPr>
          <p:nvPr/>
        </p:nvSpPr>
        <p:spPr bwMode="auto">
          <a:xfrm>
            <a:off x="1046138" y="5342295"/>
            <a:ext cx="66866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6000" dirty="0" smtClean="0">
                <a:latin typeface="Times New Roman" pitchFamily="18" charset="0"/>
                <a:cs typeface="Times New Roman" pitchFamily="18" charset="0"/>
              </a:rPr>
              <a:t>*</a:t>
            </a:r>
            <a:endParaRPr kumimoji="0" lang="en-US" sz="6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5" name="Text Box 103"/>
          <p:cNvSpPr txBox="1">
            <a:spLocks noChangeArrowheads="1"/>
          </p:cNvSpPr>
          <p:nvPr/>
        </p:nvSpPr>
        <p:spPr bwMode="auto">
          <a:xfrm>
            <a:off x="1727180" y="5555021"/>
            <a:ext cx="2405079" cy="3994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</a:pP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Другие </a:t>
            </a:r>
            <a:b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b="1" dirty="0" smtClean="0">
                <a:solidFill>
                  <a:schemeClr val="accent6"/>
                </a:solidFill>
              </a:rPr>
              <a:t>валюты</a:t>
            </a:r>
            <a:endParaRPr lang="ru-RU" sz="1400" b="1" dirty="0">
              <a:solidFill>
                <a:schemeClr val="accent6"/>
              </a:solidFill>
            </a:endParaRPr>
          </a:p>
        </p:txBody>
      </p:sp>
      <p:pic>
        <p:nvPicPr>
          <p:cNvPr id="40" name="Picture 33" descr="ASU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41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6" name="AutoShape 6"/>
          <p:cNvSpPr>
            <a:spLocks noChangeArrowheads="1"/>
          </p:cNvSpPr>
          <p:nvPr/>
        </p:nvSpPr>
        <p:spPr bwMode="auto">
          <a:xfrm>
            <a:off x="-1387475" y="2898775"/>
            <a:ext cx="2160588" cy="1296988"/>
          </a:xfrm>
          <a:prstGeom prst="flowChartDocumen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Сетевой режим работы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4" name="Рисунок 3" descr="C:\Documents and Settings\User\Local Settings\Temporary Internet Files\Content.IE5\YJ73SIDA\MCj04315760000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46468" y="4105934"/>
            <a:ext cx="1571636" cy="14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Рисунок 6" descr="C:\Documents and Settings\User\Local Settings\Temporary Internet Files\Content.IE5\YJ73SIDA\MCj04315760000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46138" y="4105934"/>
            <a:ext cx="1571636" cy="14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C:\Documents and Settings\User\Local Settings\Temporary Internet Files\Content.IE5\1Z6S4H2E\MCj04338790000[1].png"/>
          <p:cNvPicPr/>
          <p:nvPr/>
        </p:nvPicPr>
        <p:blipFill>
          <a:blip r:embed="rId4">
            <a:grayscl/>
          </a:blip>
          <a:srcRect/>
          <a:stretch>
            <a:fillRect/>
          </a:stretch>
        </p:blipFill>
        <p:spPr bwMode="auto">
          <a:xfrm rot="16200000">
            <a:off x="3748082" y="167955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0" name="Shape 9"/>
          <p:cNvCxnSpPr>
            <a:endCxn id="7" idx="3"/>
          </p:cNvCxnSpPr>
          <p:nvPr/>
        </p:nvCxnSpPr>
        <p:spPr>
          <a:xfrm rot="5400000">
            <a:off x="2457915" y="4194355"/>
            <a:ext cx="819784" cy="500066"/>
          </a:xfrm>
          <a:prstGeom prst="bentConnector2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" name="Shape 11"/>
          <p:cNvCxnSpPr>
            <a:stCxn id="32" idx="2"/>
            <a:endCxn id="4" idx="1"/>
          </p:cNvCxnSpPr>
          <p:nvPr/>
        </p:nvCxnSpPr>
        <p:spPr>
          <a:xfrm rot="16200000" flipH="1">
            <a:off x="2993700" y="4301512"/>
            <a:ext cx="676908" cy="428628"/>
          </a:xfrm>
          <a:prstGeom prst="bentConnector2">
            <a:avLst/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2" name="Text Box 103"/>
          <p:cNvSpPr txBox="1">
            <a:spLocks noChangeArrowheads="1"/>
          </p:cNvSpPr>
          <p:nvPr/>
        </p:nvSpPr>
        <p:spPr bwMode="auto">
          <a:xfrm>
            <a:off x="966762" y="2950226"/>
            <a:ext cx="128588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b="1" dirty="0" smtClean="0">
                <a:solidFill>
                  <a:schemeClr val="accent6"/>
                </a:solidFill>
              </a:rPr>
              <a:t>Сервер</a:t>
            </a:r>
            <a:r>
              <a:rPr lang="ru-RU" sz="1400" dirty="0" smtClean="0">
                <a:solidFill>
                  <a:schemeClr val="accent6"/>
                </a:solidFill>
              </a:rPr>
              <a:t>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с установленной базой данных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3" name="Text Box 103"/>
          <p:cNvSpPr txBox="1">
            <a:spLocks noChangeArrowheads="1"/>
          </p:cNvSpPr>
          <p:nvPr/>
        </p:nvSpPr>
        <p:spPr bwMode="auto">
          <a:xfrm>
            <a:off x="928662" y="5463256"/>
            <a:ext cx="17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accent6"/>
                </a:solidFill>
              </a:rPr>
              <a:t>Рабочие места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пользователей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5" name="Рисунок 24" descr="C:\Documents and Settings\User\Local Settings\Temporary Internet Files\Content.IE5\1Z6S4H2E\MCj04325650000[1]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 flipH="1">
            <a:off x="6118236" y="2820050"/>
            <a:ext cx="1828800" cy="1828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26" name="Shape 25"/>
          <p:cNvCxnSpPr>
            <a:stCxn id="32" idx="3"/>
            <a:endCxn id="25" idx="3"/>
          </p:cNvCxnSpPr>
          <p:nvPr/>
        </p:nvCxnSpPr>
        <p:spPr>
          <a:xfrm>
            <a:off x="3832220" y="3498711"/>
            <a:ext cx="2286016" cy="235739"/>
          </a:xfrm>
          <a:prstGeom prst="bentConnector3">
            <a:avLst>
              <a:gd name="adj1" fmla="val 50000"/>
            </a:avLst>
          </a:prstGeom>
          <a:ln w="28575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32" name="Рисунок 31" descr="C:\Documents and Settings\User\Local Settings\Temporary Internet Files\Content.IE5\YJ73SIDA\MCj04338920000[1]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03460" y="2820050"/>
            <a:ext cx="1428760" cy="1357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" name="Text Box 103"/>
          <p:cNvSpPr txBox="1">
            <a:spLocks noChangeArrowheads="1"/>
          </p:cNvSpPr>
          <p:nvPr/>
        </p:nvSpPr>
        <p:spPr bwMode="auto">
          <a:xfrm>
            <a:off x="5953132" y="4677438"/>
            <a:ext cx="2428892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accent6"/>
                </a:solidFill>
              </a:rPr>
              <a:t>Удаленное рабочее место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пользователей с доступом к базе данных по Интернету – </a:t>
            </a:r>
            <a:r>
              <a:rPr lang="ru-RU" sz="1400" i="1" dirty="0" smtClean="0">
                <a:solidFill>
                  <a:schemeClr val="accent4"/>
                </a:solidFill>
              </a:rPr>
              <a:t>возможность работать в программе из любой точки Земного шара</a:t>
            </a:r>
            <a:endParaRPr lang="ru-RU" sz="1400" i="1" dirty="0">
              <a:solidFill>
                <a:schemeClr val="accent4"/>
              </a:solidFill>
            </a:endParaRPr>
          </a:p>
        </p:txBody>
      </p:sp>
      <p:sp>
        <p:nvSpPr>
          <p:cNvPr id="16" name="Text Box 103"/>
          <p:cNvSpPr txBox="1">
            <a:spLocks noChangeArrowheads="1"/>
          </p:cNvSpPr>
          <p:nvPr/>
        </p:nvSpPr>
        <p:spPr bwMode="auto">
          <a:xfrm>
            <a:off x="4975228" y="1890226"/>
            <a:ext cx="3000396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Вариант с установкой 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базы данных на </a:t>
            </a:r>
            <a:r>
              <a:rPr lang="ru-RU" sz="1400" b="1" dirty="0" err="1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флеш-карту</a:t>
            </a:r>
            <a:r>
              <a:rPr lang="ru-RU" sz="14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4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для повышения уровня секретности хранения данных</a:t>
            </a:r>
            <a:endParaRPr lang="ru-RU" sz="14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cxnSp>
        <p:nvCxnSpPr>
          <p:cNvPr id="17" name="Shape 25"/>
          <p:cNvCxnSpPr>
            <a:stCxn id="32" idx="0"/>
            <a:endCxn id="8" idx="0"/>
          </p:cNvCxnSpPr>
          <p:nvPr/>
        </p:nvCxnSpPr>
        <p:spPr>
          <a:xfrm rot="5400000" flipH="1" flipV="1">
            <a:off x="3148467" y="2220435"/>
            <a:ext cx="568988" cy="630242"/>
          </a:xfrm>
          <a:prstGeom prst="bentConnector2">
            <a:avLst/>
          </a:prstGeom>
          <a:ln w="28575">
            <a:prstDash val="dash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sp>
        <p:nvSpPr>
          <p:cNvPr id="27" name="Text Box 103"/>
          <p:cNvSpPr txBox="1">
            <a:spLocks noChangeArrowheads="1"/>
          </p:cNvSpPr>
          <p:nvPr/>
        </p:nvSpPr>
        <p:spPr bwMode="auto">
          <a:xfrm>
            <a:off x="3500430" y="5468948"/>
            <a:ext cx="178595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ru-RU" sz="1400" b="1" dirty="0" smtClean="0">
                <a:solidFill>
                  <a:schemeClr val="accent6"/>
                </a:solidFill>
              </a:rPr>
              <a:t>Рабочие места </a:t>
            </a:r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</a:rPr>
              <a:t>пользователей</a:t>
            </a:r>
            <a:endParaRPr lang="ru-RU" sz="14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8" name="Picture 33" descr="ASU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9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 descr="C:\Documents and Settings\User\Local Settings\Temporary Internet Files\Content.IE5\YJ73SIDA\MCj04315760000[1].png"/>
          <p:cNvPicPr/>
          <p:nvPr/>
        </p:nvPicPr>
        <p:blipFill>
          <a:blip r:embed="rId3">
            <a:duotone>
              <a:schemeClr val="bg2">
                <a:shade val="45000"/>
                <a:satMod val="135000"/>
              </a:schemeClr>
              <a:prstClr val="white"/>
            </a:duotone>
          </a:blip>
          <a:srcRect/>
          <a:stretch>
            <a:fillRect/>
          </a:stretch>
        </p:blipFill>
        <p:spPr bwMode="auto">
          <a:xfrm>
            <a:off x="385736" y="2143116"/>
            <a:ext cx="3189310" cy="31594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06" name="AutoShape 6"/>
          <p:cNvSpPr>
            <a:spLocks noChangeArrowheads="1"/>
          </p:cNvSpPr>
          <p:nvPr/>
        </p:nvSpPr>
        <p:spPr bwMode="auto">
          <a:xfrm>
            <a:off x="-1387475" y="2898775"/>
            <a:ext cx="2160588" cy="1296988"/>
          </a:xfrm>
          <a:prstGeom prst="flowChartDocumen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Защита данных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9" name="Рисунок 8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600182" y="3000372"/>
            <a:ext cx="1341755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" name="Text Box 103"/>
          <p:cNvSpPr txBox="1">
            <a:spLocks noChangeArrowheads="1"/>
          </p:cNvSpPr>
          <p:nvPr/>
        </p:nvSpPr>
        <p:spPr bwMode="auto">
          <a:xfrm>
            <a:off x="3929058" y="2214554"/>
            <a:ext cx="4572032" cy="33486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Хранение данных на СУБД </a:t>
            </a:r>
            <a:r>
              <a:rPr lang="en-US" sz="1600" b="1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Microsoft SQL Server</a:t>
            </a:r>
            <a:r>
              <a:rPr lang="en-US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– </a:t>
            </a:r>
            <a:r>
              <a:rPr lang="ru-RU" sz="1600" dirty="0" smtClean="0">
                <a:solidFill>
                  <a:schemeClr val="accent6"/>
                </a:solidFill>
                <a:latin typeface="Calibri" pitchFamily="34" charset="0"/>
              </a:rPr>
              <a:t>высочайшая скорость обработки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и </a:t>
            </a:r>
            <a:r>
              <a:rPr lang="ru-RU" sz="1600" dirty="0" smtClean="0">
                <a:solidFill>
                  <a:schemeClr val="accent6"/>
                </a:solidFill>
                <a:latin typeface="Calibri" pitchFamily="34" charset="0"/>
              </a:rPr>
              <a:t>защиты данных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от внешнего воздействия и несанкционированного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доступа.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accent6"/>
                </a:solidFill>
                <a:latin typeface="Calibri" pitchFamily="34" charset="0"/>
              </a:rPr>
              <a:t>Невозможно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 просто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«взять и скопировать» базу на другой компьютер.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</a:br>
            <a:endParaRPr lang="ru-RU" sz="1600" dirty="0" smtClean="0">
              <a:solidFill>
                <a:schemeClr val="accent2">
                  <a:lumMod val="50000"/>
                </a:schemeClr>
              </a:solidFill>
              <a:latin typeface="Calibri" pitchFamily="34" charset="0"/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Возможно установить базу данных на </a:t>
            </a:r>
            <a:r>
              <a:rPr lang="ru-RU" sz="1600" dirty="0" err="1" smtClean="0">
                <a:solidFill>
                  <a:schemeClr val="accent6"/>
                </a:solidFill>
              </a:rPr>
              <a:t>флеш-карту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</a:p>
          <a:p>
            <a:pPr>
              <a:lnSpc>
                <a:spcPct val="80000"/>
              </a:lnSpc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Средства </a:t>
            </a:r>
            <a:r>
              <a:rPr lang="ru-RU" sz="1600" dirty="0" smtClean="0">
                <a:solidFill>
                  <a:schemeClr val="accent6"/>
                </a:solidFill>
              </a:rPr>
              <a:t>резервного копирования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системы на случай ее утраты или повреждения.</a:t>
            </a: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endParaRPr lang="ru-RU" sz="1600" dirty="0" smtClean="0">
              <a:solidFill>
                <a:schemeClr val="accent2">
                  <a:lumMod val="50000"/>
                </a:schemeClr>
              </a:solidFill>
            </a:endParaRPr>
          </a:p>
          <a:p>
            <a:pPr>
              <a:lnSpc>
                <a:spcPct val="80000"/>
              </a:lnSpc>
              <a:buFont typeface="Arial" pitchFamily="34" charset="0"/>
              <a:buChar char="•"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6"/>
                </a:solidFill>
              </a:rPr>
              <a:t>Разграничение прав доступа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вход в программу под именем пользователя и </a:t>
            </a:r>
            <a:r>
              <a:rPr lang="ru-RU" sz="1600" dirty="0" smtClean="0">
                <a:solidFill>
                  <a:schemeClr val="accent6"/>
                </a:solidFill>
              </a:rPr>
              <a:t>паролем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</a:p>
          <a:p>
            <a:pPr>
              <a:lnSpc>
                <a:spcPct val="80000"/>
              </a:lnSpc>
            </a:pP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67" descr="C:\Documents and Settings\User\Рабочий стол\Work\IMG\Logo_progs\sql.gif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6215074" y="2643182"/>
            <a:ext cx="2018732" cy="981206"/>
          </a:xfrm>
          <a:prstGeom prst="rect">
            <a:avLst/>
          </a:prstGeom>
          <a:noFill/>
        </p:spPr>
      </p:pic>
      <p:pic>
        <p:nvPicPr>
          <p:cNvPr id="31745" name="Picture 1" descr="C:\Documents and Settings\User\Local Settings\Temporary Internet Files\Content.IE5\F2EZTA9R\MCj04325930000[1].pn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7286644" y="5357826"/>
            <a:ext cx="700085" cy="700085"/>
          </a:xfrm>
          <a:prstGeom prst="rect">
            <a:avLst/>
          </a:prstGeom>
          <a:noFill/>
        </p:spPr>
      </p:pic>
      <p:pic>
        <p:nvPicPr>
          <p:cNvPr id="10" name="Picture 33" descr="ASU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4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b="1" dirty="0" smtClean="0"/>
              <a:t>Разграничение прав доступа</a:t>
            </a:r>
            <a:endParaRPr lang="ru-RU" b="1" dirty="0"/>
          </a:p>
        </p:txBody>
      </p:sp>
      <p:pic>
        <p:nvPicPr>
          <p:cNvPr id="80" name="Рисунок 79" descr="C:\Documents and Settings\User\Local Settings\Temporary Internet Files\Content.IE5\YJ73SIDA\MCj04339430000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051932" y="3350268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2" name="Рисунок 81" descr="C:\Documents and Settings\User\Local Settings\Temporary Internet Files\Content.IE5\F2EZTA9R\MCj04339410000[1].png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480560" y="1635756"/>
            <a:ext cx="1000132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4" name="Рисунок 83" descr="C:\Documents and Settings\User\Local Settings\Temporary Internet Files\Content.IE5\F2EZTA9R\MCj04339420000[1].png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81497" y="3225988"/>
            <a:ext cx="1143008" cy="11430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7" name="Рисунок 36" descr="C:\Documents and Settings\User\Local Settings\Temporary Internet Files\Content.IE5\YJ73SIDA\MCj04339440000[1]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750930" y="3350268"/>
            <a:ext cx="1000132" cy="107157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3" name="Соединительная линия уступом 42"/>
          <p:cNvCxnSpPr>
            <a:stCxn id="82" idx="2"/>
            <a:endCxn id="84" idx="0"/>
          </p:cNvCxnSpPr>
          <p:nvPr/>
        </p:nvCxnSpPr>
        <p:spPr>
          <a:xfrm rot="5400000">
            <a:off x="3121764" y="1367126"/>
            <a:ext cx="590100" cy="3127625"/>
          </a:xfrm>
          <a:prstGeom prst="bentConnector3">
            <a:avLst>
              <a:gd name="adj1" fmla="val 60761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82" idx="2"/>
            <a:endCxn id="37" idx="0"/>
          </p:cNvCxnSpPr>
          <p:nvPr/>
        </p:nvCxnSpPr>
        <p:spPr>
          <a:xfrm rot="16200000" flipH="1">
            <a:off x="5758621" y="1857893"/>
            <a:ext cx="714380" cy="2270370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6" name="Rectangle 34"/>
          <p:cNvSpPr>
            <a:spLocks noChangeArrowheads="1"/>
          </p:cNvSpPr>
          <p:nvPr/>
        </p:nvSpPr>
        <p:spPr bwMode="auto">
          <a:xfrm>
            <a:off x="3377698" y="4707590"/>
            <a:ext cx="23760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sz="1200" dirty="0" smtClean="0"/>
              <a:t>Ввод финансовых операций по </a:t>
            </a:r>
            <a:br>
              <a:rPr lang="ru-RU" sz="1200" dirty="0" smtClean="0"/>
            </a:br>
            <a:r>
              <a:rPr lang="ru-RU" sz="1200" dirty="0" smtClean="0"/>
              <a:t>проекту «Строительство»</a:t>
            </a:r>
            <a:endParaRPr lang="ru-RU" sz="1400" dirty="0"/>
          </a:p>
        </p:txBody>
      </p:sp>
      <p:sp>
        <p:nvSpPr>
          <p:cNvPr id="87" name="Rectangle 34"/>
          <p:cNvSpPr>
            <a:spLocks noChangeArrowheads="1"/>
          </p:cNvSpPr>
          <p:nvPr/>
        </p:nvSpPr>
        <p:spPr bwMode="auto">
          <a:xfrm>
            <a:off x="3377698" y="5207656"/>
            <a:ext cx="23760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200" dirty="0" smtClean="0"/>
              <a:t>Возможность построения отче-</a:t>
            </a:r>
            <a:br>
              <a:rPr lang="ru-RU" sz="1200" dirty="0" smtClean="0"/>
            </a:br>
            <a:r>
              <a:rPr lang="ru-RU" sz="1200" dirty="0" err="1" smtClean="0"/>
              <a:t>тов</a:t>
            </a:r>
            <a:r>
              <a:rPr lang="ru-RU" sz="1200" dirty="0" smtClean="0"/>
              <a:t> по проекту «Строительство»</a:t>
            </a:r>
            <a:endParaRPr lang="ru-RU" sz="1400" dirty="0"/>
          </a:p>
        </p:txBody>
      </p:sp>
      <p:sp>
        <p:nvSpPr>
          <p:cNvPr id="88" name="Rectangle 34"/>
          <p:cNvSpPr>
            <a:spLocks noChangeArrowheads="1"/>
          </p:cNvSpPr>
          <p:nvPr/>
        </p:nvSpPr>
        <p:spPr bwMode="auto">
          <a:xfrm>
            <a:off x="3377698" y="5707722"/>
            <a:ext cx="23760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200" dirty="0" smtClean="0"/>
              <a:t>Запрет ввода операций и </a:t>
            </a:r>
            <a:r>
              <a:rPr lang="ru-RU" sz="1200" dirty="0" err="1" smtClean="0"/>
              <a:t>постро</a:t>
            </a:r>
            <a:r>
              <a:rPr lang="ru-RU" sz="1200" dirty="0" smtClean="0"/>
              <a:t>-</a:t>
            </a:r>
            <a:br>
              <a:rPr lang="ru-RU" sz="1200" dirty="0" smtClean="0"/>
            </a:br>
            <a:r>
              <a:rPr lang="ru-RU" sz="1200" dirty="0" err="1" smtClean="0"/>
              <a:t>ения</a:t>
            </a:r>
            <a:r>
              <a:rPr lang="ru-RU" sz="1200" dirty="0" smtClean="0"/>
              <a:t> отчетов по другим проектам</a:t>
            </a:r>
            <a:endParaRPr lang="ru-RU" sz="1400" dirty="0"/>
          </a:p>
        </p:txBody>
      </p:sp>
      <p:sp>
        <p:nvSpPr>
          <p:cNvPr id="89" name="Rectangle 34"/>
          <p:cNvSpPr>
            <a:spLocks noChangeArrowheads="1"/>
          </p:cNvSpPr>
          <p:nvPr/>
        </p:nvSpPr>
        <p:spPr bwMode="auto">
          <a:xfrm>
            <a:off x="6179426" y="4707590"/>
            <a:ext cx="23400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sz="1200" dirty="0" smtClean="0"/>
              <a:t>Импорт и ввод безналичных </a:t>
            </a:r>
            <a:br>
              <a:rPr lang="ru-RU" sz="1200" dirty="0" smtClean="0"/>
            </a:br>
            <a:r>
              <a:rPr lang="ru-RU" sz="1200" dirty="0" smtClean="0"/>
              <a:t>финансовых операций</a:t>
            </a:r>
            <a:endParaRPr lang="ru-RU" sz="1400" dirty="0"/>
          </a:p>
        </p:txBody>
      </p:sp>
      <p:sp>
        <p:nvSpPr>
          <p:cNvPr id="90" name="Rectangle 34"/>
          <p:cNvSpPr>
            <a:spLocks noChangeArrowheads="1"/>
          </p:cNvSpPr>
          <p:nvPr/>
        </p:nvSpPr>
        <p:spPr bwMode="auto">
          <a:xfrm>
            <a:off x="6179426" y="5207656"/>
            <a:ext cx="23400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r>
              <a:rPr lang="ru-RU" sz="1200" dirty="0" smtClean="0"/>
              <a:t>Построение отчетов по </a:t>
            </a:r>
            <a:r>
              <a:rPr lang="ru-RU" sz="1200" dirty="0" err="1" smtClean="0"/>
              <a:t>безна</a:t>
            </a:r>
            <a:r>
              <a:rPr lang="ru-RU" sz="1200" dirty="0" smtClean="0"/>
              <a:t>-</a:t>
            </a:r>
            <a:br>
              <a:rPr lang="ru-RU" sz="1200" dirty="0" smtClean="0"/>
            </a:br>
            <a:r>
              <a:rPr lang="ru-RU" sz="1200" dirty="0" smtClean="0"/>
              <a:t>личным финансовым операциям</a:t>
            </a:r>
            <a:endParaRPr lang="ru-RU" sz="1400" dirty="0"/>
          </a:p>
        </p:txBody>
      </p:sp>
      <p:sp>
        <p:nvSpPr>
          <p:cNvPr id="91" name="Rectangle 34"/>
          <p:cNvSpPr>
            <a:spLocks noChangeArrowheads="1"/>
          </p:cNvSpPr>
          <p:nvPr/>
        </p:nvSpPr>
        <p:spPr bwMode="auto">
          <a:xfrm>
            <a:off x="6179426" y="5707722"/>
            <a:ext cx="23400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Запрет ввода и построения отче-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err="1" smtClean="0">
                <a:solidFill>
                  <a:schemeClr val="tx1"/>
                </a:solidFill>
              </a:rPr>
              <a:t>тов</a:t>
            </a:r>
            <a:r>
              <a:rPr lang="ru-RU" sz="1200" dirty="0" smtClean="0">
                <a:solidFill>
                  <a:schemeClr val="tx1"/>
                </a:solidFill>
              </a:rPr>
              <a:t> по наличным фин. операциям</a:t>
            </a:r>
            <a:endParaRPr lang="ru-RU" sz="1400" dirty="0"/>
          </a:p>
        </p:txBody>
      </p:sp>
      <p:cxnSp>
        <p:nvCxnSpPr>
          <p:cNvPr id="93" name="Соединительная линия уступом 92"/>
          <p:cNvCxnSpPr>
            <a:stCxn id="82" idx="2"/>
            <a:endCxn id="80" idx="0"/>
          </p:cNvCxnSpPr>
          <p:nvPr/>
        </p:nvCxnSpPr>
        <p:spPr>
          <a:xfrm rot="5400000">
            <a:off x="4409122" y="2778764"/>
            <a:ext cx="714380" cy="428628"/>
          </a:xfrm>
          <a:prstGeom prst="bentConnector3">
            <a:avLst>
              <a:gd name="adj1" fmla="val 50000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5" name="Shape 94"/>
          <p:cNvCxnSpPr>
            <a:stCxn id="80" idx="2"/>
            <a:endCxn id="86" idx="1"/>
          </p:cNvCxnSpPr>
          <p:nvPr/>
        </p:nvCxnSpPr>
        <p:spPr>
          <a:xfrm rot="5400000">
            <a:off x="3678303" y="4049795"/>
            <a:ext cx="573090" cy="1174300"/>
          </a:xfrm>
          <a:prstGeom prst="bentConnector4">
            <a:avLst>
              <a:gd name="adj1" fmla="val 31164"/>
              <a:gd name="adj2" fmla="val 11946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9" name="Shape 98"/>
          <p:cNvCxnSpPr>
            <a:stCxn id="80" idx="2"/>
            <a:endCxn id="87" idx="1"/>
          </p:cNvCxnSpPr>
          <p:nvPr/>
        </p:nvCxnSpPr>
        <p:spPr>
          <a:xfrm rot="5400000">
            <a:off x="3428270" y="4299828"/>
            <a:ext cx="1073156" cy="1174300"/>
          </a:xfrm>
          <a:prstGeom prst="bentConnector4">
            <a:avLst>
              <a:gd name="adj1" fmla="val 16188"/>
              <a:gd name="adj2" fmla="val 11946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2" name="Shape 101"/>
          <p:cNvCxnSpPr>
            <a:stCxn id="80" idx="2"/>
            <a:endCxn id="88" idx="1"/>
          </p:cNvCxnSpPr>
          <p:nvPr/>
        </p:nvCxnSpPr>
        <p:spPr>
          <a:xfrm rot="5400000">
            <a:off x="3178237" y="4549861"/>
            <a:ext cx="1573222" cy="1174300"/>
          </a:xfrm>
          <a:prstGeom prst="bentConnector4">
            <a:avLst>
              <a:gd name="adj1" fmla="val 11251"/>
              <a:gd name="adj2" fmla="val 11946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5" name="Shape 104"/>
          <p:cNvCxnSpPr>
            <a:stCxn id="37" idx="2"/>
            <a:endCxn id="89" idx="1"/>
          </p:cNvCxnSpPr>
          <p:nvPr/>
        </p:nvCxnSpPr>
        <p:spPr>
          <a:xfrm rot="5400000">
            <a:off x="6464385" y="4136879"/>
            <a:ext cx="501652" cy="1071570"/>
          </a:xfrm>
          <a:prstGeom prst="bentConnector4">
            <a:avLst>
              <a:gd name="adj1" fmla="val 28481"/>
              <a:gd name="adj2" fmla="val 12133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7" name="Shape 106"/>
          <p:cNvCxnSpPr>
            <a:stCxn id="37" idx="2"/>
            <a:endCxn id="90" idx="1"/>
          </p:cNvCxnSpPr>
          <p:nvPr/>
        </p:nvCxnSpPr>
        <p:spPr>
          <a:xfrm rot="5400000">
            <a:off x="6214352" y="4386912"/>
            <a:ext cx="1001718" cy="1071570"/>
          </a:xfrm>
          <a:prstGeom prst="bentConnector4">
            <a:avLst>
              <a:gd name="adj1" fmla="val 14592"/>
              <a:gd name="adj2" fmla="val 12133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0" name="Shape 109"/>
          <p:cNvCxnSpPr>
            <a:stCxn id="37" idx="2"/>
            <a:endCxn id="91" idx="1"/>
          </p:cNvCxnSpPr>
          <p:nvPr/>
        </p:nvCxnSpPr>
        <p:spPr>
          <a:xfrm rot="5400000">
            <a:off x="5964319" y="4636945"/>
            <a:ext cx="1501784" cy="1071570"/>
          </a:xfrm>
          <a:prstGeom prst="bentConnector4">
            <a:avLst>
              <a:gd name="adj1" fmla="val 9952"/>
              <a:gd name="adj2" fmla="val 121333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125" name="Shape 124"/>
          <p:cNvCxnSpPr>
            <a:endCxn id="84" idx="2"/>
          </p:cNvCxnSpPr>
          <p:nvPr/>
        </p:nvCxnSpPr>
        <p:spPr>
          <a:xfrm rot="10800000" flipH="1">
            <a:off x="622909" y="4368996"/>
            <a:ext cx="1230092" cy="569918"/>
          </a:xfrm>
          <a:prstGeom prst="bentConnector4">
            <a:avLst>
              <a:gd name="adj1" fmla="val -18584"/>
              <a:gd name="adj2" fmla="val 68941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7" name="Shape 126"/>
          <p:cNvCxnSpPr>
            <a:endCxn id="84" idx="2"/>
          </p:cNvCxnSpPr>
          <p:nvPr/>
        </p:nvCxnSpPr>
        <p:spPr>
          <a:xfrm rot="10800000" flipH="1">
            <a:off x="622909" y="4368996"/>
            <a:ext cx="1230092" cy="1069984"/>
          </a:xfrm>
          <a:prstGeom prst="bentConnector4">
            <a:avLst>
              <a:gd name="adj1" fmla="val -18584"/>
              <a:gd name="adj2" fmla="val 83665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0" name="Shape 129"/>
          <p:cNvCxnSpPr>
            <a:endCxn id="84" idx="2"/>
          </p:cNvCxnSpPr>
          <p:nvPr/>
        </p:nvCxnSpPr>
        <p:spPr>
          <a:xfrm rot="10800000" flipH="1">
            <a:off x="622909" y="4368996"/>
            <a:ext cx="1230092" cy="1570050"/>
          </a:xfrm>
          <a:prstGeom prst="bentConnector4">
            <a:avLst>
              <a:gd name="adj1" fmla="val -18584"/>
              <a:gd name="adj2" fmla="val 88807"/>
            </a:avLst>
          </a:prstGeom>
          <a:ln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2" name="TextBox 131"/>
          <p:cNvSpPr txBox="1"/>
          <p:nvPr/>
        </p:nvSpPr>
        <p:spPr>
          <a:xfrm>
            <a:off x="5552130" y="1778632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Генеральный директор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Довженко Б. В.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3" name="TextBox 132"/>
          <p:cNvSpPr txBox="1"/>
          <p:nvPr/>
        </p:nvSpPr>
        <p:spPr>
          <a:xfrm>
            <a:off x="7485312" y="2836334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Гл. бухгалтер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Виноградов С. К.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2307260" y="3072139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Оператор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Решетова С. И.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622908" y="1778632"/>
            <a:ext cx="2786082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Роль – набор разрешенных действий и перечень объектов, </a:t>
            </a:r>
            <a:br>
              <a:rPr lang="ru-RU" sz="1400" dirty="0" smtClean="0"/>
            </a:br>
            <a:r>
              <a:rPr lang="ru-RU" sz="1400" dirty="0" smtClean="0"/>
              <a:t>открытых для доступа.</a:t>
            </a:r>
            <a:endParaRPr lang="ru-RU" sz="1400" dirty="0"/>
          </a:p>
        </p:txBody>
      </p:sp>
      <p:sp>
        <p:nvSpPr>
          <p:cNvPr id="134" name="TextBox 133"/>
          <p:cNvSpPr txBox="1"/>
          <p:nvPr/>
        </p:nvSpPr>
        <p:spPr>
          <a:xfrm>
            <a:off x="4937084" y="3064516"/>
            <a:ext cx="2000264" cy="4924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chemeClr val="accent1">
                    <a:lumMod val="50000"/>
                  </a:schemeClr>
                </a:solidFill>
              </a:rPr>
              <a:t>Менеджер проекта</a:t>
            </a:r>
          </a:p>
          <a:p>
            <a:r>
              <a:rPr lang="ru-RU" sz="1200" dirty="0" smtClean="0">
                <a:solidFill>
                  <a:schemeClr val="accent1">
                    <a:lumMod val="50000"/>
                  </a:schemeClr>
                </a:solidFill>
              </a:rPr>
              <a:t>Семенова Ю. А.</a:t>
            </a:r>
            <a:endParaRPr lang="ru-RU" sz="1400" dirty="0">
              <a:solidFill>
                <a:schemeClr val="accent1">
                  <a:lumMod val="50000"/>
                </a:schemeClr>
              </a:solidFill>
            </a:endParaRPr>
          </a:p>
        </p:txBody>
      </p:sp>
      <p:sp>
        <p:nvSpPr>
          <p:cNvPr id="79" name="Rectangle 34"/>
          <p:cNvSpPr>
            <a:spLocks noChangeArrowheads="1"/>
          </p:cNvSpPr>
          <p:nvPr/>
        </p:nvSpPr>
        <p:spPr bwMode="auto">
          <a:xfrm>
            <a:off x="622908" y="4711765"/>
            <a:ext cx="23400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Ввод </a:t>
            </a:r>
            <a:r>
              <a:rPr lang="ru-RU" sz="1200" dirty="0" smtClean="0"/>
              <a:t>наличных финансовых </a:t>
            </a:r>
            <a:br>
              <a:rPr lang="ru-RU" sz="1200" dirty="0" smtClean="0"/>
            </a:br>
            <a:r>
              <a:rPr lang="ru-RU" sz="1200" dirty="0" smtClean="0"/>
              <a:t>операций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83" name="Rectangle 34"/>
          <p:cNvSpPr>
            <a:spLocks noChangeArrowheads="1"/>
          </p:cNvSpPr>
          <p:nvPr/>
        </p:nvSpPr>
        <p:spPr bwMode="auto">
          <a:xfrm>
            <a:off x="622908" y="5211831"/>
            <a:ext cx="23400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Запрет ввода и импорта </a:t>
            </a:r>
            <a:r>
              <a:rPr lang="ru-RU" sz="1200" dirty="0" err="1" smtClean="0"/>
              <a:t>безна</a:t>
            </a:r>
            <a:r>
              <a:rPr lang="ru-RU" sz="1200" dirty="0" smtClean="0"/>
              <a:t>-</a:t>
            </a:r>
            <a:br>
              <a:rPr lang="ru-RU" sz="1200" dirty="0" smtClean="0"/>
            </a:br>
            <a:r>
              <a:rPr lang="ru-RU" sz="1200" dirty="0" smtClean="0"/>
              <a:t>личных финансовых операций</a:t>
            </a:r>
            <a:endParaRPr lang="ru-RU" sz="1300" dirty="0">
              <a:solidFill>
                <a:schemeClr val="tx1"/>
              </a:solidFill>
            </a:endParaRPr>
          </a:p>
        </p:txBody>
      </p:sp>
      <p:sp>
        <p:nvSpPr>
          <p:cNvPr id="85" name="Rectangle 34"/>
          <p:cNvSpPr>
            <a:spLocks noChangeArrowheads="1"/>
          </p:cNvSpPr>
          <p:nvPr/>
        </p:nvSpPr>
        <p:spPr bwMode="auto">
          <a:xfrm>
            <a:off x="622908" y="5711897"/>
            <a:ext cx="2340000" cy="4318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wrap="none" anchor="ctr"/>
          <a:lstStyle/>
          <a:p>
            <a:pPr algn="l"/>
            <a:r>
              <a:rPr lang="ru-RU" sz="1200" dirty="0" smtClean="0">
                <a:solidFill>
                  <a:schemeClr val="tx1"/>
                </a:solidFill>
              </a:rPr>
              <a:t>Запрет построения любых </a:t>
            </a:r>
            <a:br>
              <a:rPr lang="ru-RU" sz="1200" dirty="0" smtClean="0">
                <a:solidFill>
                  <a:schemeClr val="tx1"/>
                </a:solidFill>
              </a:rPr>
            </a:br>
            <a:r>
              <a:rPr lang="ru-RU" sz="1200" dirty="0" smtClean="0">
                <a:solidFill>
                  <a:schemeClr val="tx1"/>
                </a:solidFill>
              </a:rPr>
              <a:t>отчетов</a:t>
            </a:r>
            <a:endParaRPr lang="ru-RU" sz="1300" dirty="0">
              <a:solidFill>
                <a:schemeClr val="tx1"/>
              </a:solidFill>
            </a:endParaRPr>
          </a:p>
        </p:txBody>
      </p:sp>
      <p:pic>
        <p:nvPicPr>
          <p:cNvPr id="64" name="Picture 33" descr="ASU_logo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65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/>
        </p:nvSpPr>
        <p:spPr>
          <a:xfrm>
            <a:off x="1142976" y="2454586"/>
            <a:ext cx="540000" cy="5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2214546" y="2071678"/>
            <a:ext cx="6357982" cy="32983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15875" lvl="1" indent="-15875">
              <a:spcAft>
                <a:spcPts val="140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Возможность видеть все деньги компании в одном отчете –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собрать воедино финансовые операции по различным подразделениям, филиалам, направлениям деятельности</a:t>
            </a:r>
          </a:p>
          <a:p>
            <a:pPr marL="15875" lvl="1" indent="-15875">
              <a:spcAft>
                <a:spcPts val="140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Простота использования и настройки – </a:t>
            </a:r>
            <a: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ru-RU" sz="2000" b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работа с системой требует минимальные затраты труда </a:t>
            </a:r>
            <a:b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и времени</a:t>
            </a:r>
          </a:p>
          <a:p>
            <a:pPr marL="15875" lvl="1" indent="-15875">
              <a:spcBef>
                <a:spcPts val="600"/>
              </a:spcBef>
              <a:spcAft>
                <a:spcPts val="1400"/>
              </a:spcAft>
            </a:pPr>
            <a:r>
              <a:rPr lang="ru-RU" sz="2000" b="1" dirty="0" smtClean="0">
                <a:solidFill>
                  <a:schemeClr val="accent5">
                    <a:lumMod val="75000"/>
                  </a:schemeClr>
                </a:solidFill>
              </a:rPr>
              <a:t>Импорт данных из других программ,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в т. ч. любой (нетиповой) конфигурации 1С</a:t>
            </a:r>
            <a:endParaRPr lang="ru-RU" sz="2000" dirty="0" smtClean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66725"/>
            <a:ext cx="8153400" cy="714375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Преимущества системы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2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  <p:sp>
        <p:nvSpPr>
          <p:cNvPr id="9" name="TextBox 8"/>
          <p:cNvSpPr txBox="1"/>
          <p:nvPr/>
        </p:nvSpPr>
        <p:spPr>
          <a:xfrm>
            <a:off x="1071538" y="2153594"/>
            <a:ext cx="857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chemeClr val="accent4">
                    <a:lumMod val="75000"/>
                  </a:schemeClr>
                </a:solidFill>
                <a:latin typeface="Wingdings" pitchFamily="2" charset="2"/>
              </a:rPr>
              <a:t>ь</a:t>
            </a:r>
            <a:endParaRPr lang="ru-RU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1142976" y="3658554"/>
            <a:ext cx="540000" cy="5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Прямоугольник 12"/>
          <p:cNvSpPr/>
          <p:nvPr/>
        </p:nvSpPr>
        <p:spPr>
          <a:xfrm>
            <a:off x="1142976" y="4787346"/>
            <a:ext cx="540000" cy="540000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1061060" y="3388042"/>
            <a:ext cx="857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chemeClr val="accent4">
                    <a:lumMod val="75000"/>
                  </a:schemeClr>
                </a:solidFill>
                <a:latin typeface="Wingdings" pitchFamily="2" charset="2"/>
              </a:rPr>
              <a:t>ь</a:t>
            </a:r>
            <a:endParaRPr lang="ru-RU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071538" y="4546290"/>
            <a:ext cx="857256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600" b="1" dirty="0" err="1" smtClean="0">
                <a:solidFill>
                  <a:schemeClr val="accent4">
                    <a:lumMod val="75000"/>
                  </a:schemeClr>
                </a:solidFill>
                <a:latin typeface="Wingdings" pitchFamily="2" charset="2"/>
              </a:rPr>
              <a:t>ь</a:t>
            </a:r>
            <a:endParaRPr lang="ru-RU" sz="6600" b="1" dirty="0">
              <a:solidFill>
                <a:schemeClr val="accent4">
                  <a:lumMod val="75000"/>
                </a:schemeClr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3283" name="Text Box 3"/>
          <p:cNvSpPr txBox="1">
            <a:spLocks noChangeArrowheads="1"/>
          </p:cNvSpPr>
          <p:nvPr/>
        </p:nvSpPr>
        <p:spPr bwMode="auto">
          <a:xfrm>
            <a:off x="928662" y="2643182"/>
            <a:ext cx="7643866" cy="27469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marL="914400" lvl="1" indent="-4572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6"/>
                </a:solidFill>
              </a:rPr>
              <a:t>оперативно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реагировать на изменении ситуации;</a:t>
            </a:r>
          </a:p>
          <a:p>
            <a:pPr marL="914400" lvl="1" indent="-4572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6"/>
                </a:solidFill>
              </a:rPr>
              <a:t>быстро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анализировать сильные и слабые стороны бизнеса;</a:t>
            </a:r>
          </a:p>
          <a:p>
            <a:pPr marL="914400" lvl="1" indent="-4572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6"/>
                </a:solidFill>
              </a:rPr>
              <a:t>легко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принимать взвешенные и экономически оправданные решения;</a:t>
            </a:r>
          </a:p>
          <a:p>
            <a:pPr marL="914400" lvl="1" indent="-4572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6"/>
                </a:solidFill>
              </a:rPr>
              <a:t>верно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расставлять приоритеты;</a:t>
            </a:r>
          </a:p>
          <a:p>
            <a:pPr marL="914400" lvl="1" indent="-4572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6"/>
                </a:solidFill>
              </a:rPr>
              <a:t>четко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определять направления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приложенных усилий;</a:t>
            </a:r>
          </a:p>
          <a:p>
            <a:pPr marL="914400" lvl="1" indent="-457200">
              <a:spcAft>
                <a:spcPts val="300"/>
              </a:spcAft>
              <a:buFont typeface="+mj-lt"/>
              <a:buAutoNum type="arabicPeriod"/>
            </a:pPr>
            <a:r>
              <a:rPr lang="ru-RU" sz="2000" b="1" dirty="0" smtClean="0">
                <a:solidFill>
                  <a:schemeClr val="accent6"/>
                </a:solidFill>
              </a:rPr>
              <a:t>точно</a:t>
            </a: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 оценивать их эффективность.</a:t>
            </a:r>
            <a:endParaRPr lang="ru-RU" sz="20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353288" name="Text Box 8"/>
          <p:cNvSpPr txBox="1">
            <a:spLocks noChangeArrowheads="1"/>
          </p:cNvSpPr>
          <p:nvPr/>
        </p:nvSpPr>
        <p:spPr bwMode="auto">
          <a:xfrm>
            <a:off x="825502" y="1844675"/>
            <a:ext cx="7818464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Программа «Экспресс-Финансы» обеспечит руководителя </a:t>
            </a:r>
            <a:b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2000" dirty="0" smtClean="0">
                <a:solidFill>
                  <a:schemeClr val="accent2">
                    <a:lumMod val="50000"/>
                  </a:schemeClr>
                </a:solidFill>
              </a:rPr>
              <a:t>необходимой информационной поддержкой и позволит:</a:t>
            </a: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609600" y="466725"/>
            <a:ext cx="8153400" cy="714375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Эффект от внедрения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5" name="Рисунок 4" descr="C:\Documents and Settings\User\Local Settings\Temporary Internet Files\Content.IE5\VJWWEURT\j0431538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 flipH="1">
            <a:off x="6072198" y="3857628"/>
            <a:ext cx="2251075" cy="20802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Picture 33" descr="ASU_logo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23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142852"/>
            <a:ext cx="8001000" cy="1216025"/>
          </a:xfrm>
        </p:spPr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ru-RU" sz="3600" b="1" dirty="0" smtClean="0"/>
              <a:t>Обмен данными с </a:t>
            </a:r>
            <a:br>
              <a:rPr lang="ru-RU" sz="3600" b="1" dirty="0" smtClean="0"/>
            </a:br>
            <a:r>
              <a:rPr lang="ru-RU" sz="3600" b="1" dirty="0" smtClean="0"/>
              <a:t>внешними источниками</a:t>
            </a:r>
            <a:endParaRPr lang="ru-RU" sz="3600" b="1" dirty="0"/>
          </a:p>
        </p:txBody>
      </p:sp>
      <p:grpSp>
        <p:nvGrpSpPr>
          <p:cNvPr id="3" name="Group 5"/>
          <p:cNvGrpSpPr>
            <a:grpSpLocks/>
          </p:cNvGrpSpPr>
          <p:nvPr/>
        </p:nvGrpSpPr>
        <p:grpSpPr bwMode="auto">
          <a:xfrm>
            <a:off x="1198425" y="1904086"/>
            <a:ext cx="1721498" cy="1278360"/>
            <a:chOff x="722" y="1769"/>
            <a:chExt cx="1113" cy="832"/>
          </a:xfrm>
        </p:grpSpPr>
        <p:pic>
          <p:nvPicPr>
            <p:cNvPr id="49" name="Picture 6" descr="word_logo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969" y="1769"/>
              <a:ext cx="628" cy="628"/>
            </a:xfrm>
            <a:prstGeom prst="rect">
              <a:avLst/>
            </a:prstGeom>
            <a:noFill/>
          </p:spPr>
        </p:pic>
        <p:sp>
          <p:nvSpPr>
            <p:cNvPr id="50" name="Text Box 7"/>
            <p:cNvSpPr txBox="1">
              <a:spLocks noChangeArrowheads="1"/>
            </p:cNvSpPr>
            <p:nvPr/>
          </p:nvSpPr>
          <p:spPr bwMode="auto">
            <a:xfrm>
              <a:off x="722" y="2388"/>
              <a:ext cx="111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70C0"/>
                  </a:solidFill>
                  <a:latin typeface="Calibri" pitchFamily="34" charset="0"/>
                </a:rPr>
                <a:t>Microsoft Word</a:t>
              </a:r>
              <a:endParaRPr lang="ru-RU" sz="1600" dirty="0">
                <a:solidFill>
                  <a:srgbClr val="0070C0"/>
                </a:solidFill>
                <a:latin typeface="Calibri" pitchFamily="34" charset="0"/>
              </a:endParaRPr>
            </a:p>
          </p:txBody>
        </p:sp>
      </p:grpSp>
      <p:grpSp>
        <p:nvGrpSpPr>
          <p:cNvPr id="4" name="Group 8"/>
          <p:cNvGrpSpPr>
            <a:grpSpLocks/>
          </p:cNvGrpSpPr>
          <p:nvPr/>
        </p:nvGrpSpPr>
        <p:grpSpPr bwMode="auto">
          <a:xfrm>
            <a:off x="6349033" y="1895449"/>
            <a:ext cx="1721497" cy="1302946"/>
            <a:chOff x="779" y="2850"/>
            <a:chExt cx="1113" cy="848"/>
          </a:xfrm>
        </p:grpSpPr>
        <p:pic>
          <p:nvPicPr>
            <p:cNvPr id="71" name="Picture 9" descr="Excel_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1002" y="2850"/>
              <a:ext cx="632" cy="632"/>
            </a:xfrm>
            <a:prstGeom prst="rect">
              <a:avLst/>
            </a:prstGeom>
            <a:noFill/>
          </p:spPr>
        </p:pic>
        <p:sp>
          <p:nvSpPr>
            <p:cNvPr id="72" name="Text Box 10"/>
            <p:cNvSpPr txBox="1">
              <a:spLocks noChangeArrowheads="1"/>
            </p:cNvSpPr>
            <p:nvPr/>
          </p:nvSpPr>
          <p:spPr bwMode="auto">
            <a:xfrm>
              <a:off x="779" y="3485"/>
              <a:ext cx="1113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009900"/>
                  </a:solidFill>
                  <a:latin typeface="Calibri" pitchFamily="34" charset="0"/>
                </a:rPr>
                <a:t>Microsoft Excel</a:t>
              </a:r>
              <a:endParaRPr lang="ru-RU" sz="1600" dirty="0">
                <a:solidFill>
                  <a:srgbClr val="009900"/>
                </a:solidFill>
                <a:latin typeface="Calibri" pitchFamily="34" charset="0"/>
              </a:endParaRPr>
            </a:p>
          </p:txBody>
        </p:sp>
      </p:grpSp>
      <p:grpSp>
        <p:nvGrpSpPr>
          <p:cNvPr id="5" name="Группа 75"/>
          <p:cNvGrpSpPr/>
          <p:nvPr/>
        </p:nvGrpSpPr>
        <p:grpSpPr>
          <a:xfrm>
            <a:off x="1225019" y="4706324"/>
            <a:ext cx="1740070" cy="1300276"/>
            <a:chOff x="4918740" y="4143380"/>
            <a:chExt cx="1785950" cy="1343442"/>
          </a:xfrm>
        </p:grpSpPr>
        <p:pic>
          <p:nvPicPr>
            <p:cNvPr id="74" name="Picture 12" descr="outlook_logo"/>
            <p:cNvPicPr>
              <a:picLocks noChangeAspect="1" noChangeArrowheads="1"/>
            </p:cNvPicPr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>
              <a:off x="5286380" y="4143380"/>
              <a:ext cx="984250" cy="984250"/>
            </a:xfrm>
            <a:prstGeom prst="rect">
              <a:avLst/>
            </a:prstGeom>
            <a:noFill/>
          </p:spPr>
        </p:pic>
        <p:sp>
          <p:nvSpPr>
            <p:cNvPr id="75" name="Text Box 13"/>
            <p:cNvSpPr txBox="1">
              <a:spLocks noChangeArrowheads="1"/>
            </p:cNvSpPr>
            <p:nvPr/>
          </p:nvSpPr>
          <p:spPr bwMode="auto">
            <a:xfrm>
              <a:off x="4918740" y="5148268"/>
              <a:ext cx="1785950" cy="33855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996633"/>
                  </a:solidFill>
                  <a:latin typeface="Calibri" pitchFamily="34" charset="0"/>
                </a:rPr>
                <a:t>Microsoft Outlook</a:t>
              </a:r>
              <a:endParaRPr lang="ru-RU" sz="1600" dirty="0">
                <a:solidFill>
                  <a:srgbClr val="996633"/>
                </a:solidFill>
                <a:latin typeface="Calibri" pitchFamily="34" charset="0"/>
              </a:endParaRPr>
            </a:p>
          </p:txBody>
        </p:sp>
      </p:grpSp>
      <p:grpSp>
        <p:nvGrpSpPr>
          <p:cNvPr id="6" name="Group 14"/>
          <p:cNvGrpSpPr>
            <a:grpSpLocks/>
          </p:cNvGrpSpPr>
          <p:nvPr/>
        </p:nvGrpSpPr>
        <p:grpSpPr bwMode="auto">
          <a:xfrm>
            <a:off x="6183233" y="4714337"/>
            <a:ext cx="2006094" cy="1266068"/>
            <a:chOff x="3964" y="2859"/>
            <a:chExt cx="1297" cy="824"/>
          </a:xfrm>
        </p:grpSpPr>
        <p:pic>
          <p:nvPicPr>
            <p:cNvPr id="78" name="Picture 15" descr="logo-access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315" y="2859"/>
              <a:ext cx="604" cy="604"/>
            </a:xfrm>
            <a:prstGeom prst="rect">
              <a:avLst/>
            </a:prstGeom>
            <a:noFill/>
          </p:spPr>
        </p:pic>
        <p:sp>
          <p:nvSpPr>
            <p:cNvPr id="79" name="Text Box 16"/>
            <p:cNvSpPr txBox="1">
              <a:spLocks noChangeArrowheads="1"/>
            </p:cNvSpPr>
            <p:nvPr/>
          </p:nvSpPr>
          <p:spPr bwMode="auto">
            <a:xfrm>
              <a:off x="3964" y="3470"/>
              <a:ext cx="1297" cy="213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600" dirty="0" smtClean="0">
                  <a:solidFill>
                    <a:srgbClr val="660066"/>
                  </a:solidFill>
                  <a:latin typeface="Calibri" pitchFamily="34" charset="0"/>
                </a:rPr>
                <a:t>Microsoft Access</a:t>
              </a:r>
              <a:endParaRPr lang="ru-RU" sz="1600" dirty="0">
                <a:solidFill>
                  <a:srgbClr val="660066"/>
                </a:solidFill>
                <a:latin typeface="Calibri" pitchFamily="34" charset="0"/>
              </a:endParaRPr>
            </a:p>
          </p:txBody>
        </p:sp>
      </p:grpSp>
      <p:pic>
        <p:nvPicPr>
          <p:cNvPr id="80" name="Picture 3" descr="1clogo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690815" y="3366195"/>
            <a:ext cx="1596771" cy="898854"/>
          </a:xfrm>
          <a:prstGeom prst="rect">
            <a:avLst/>
          </a:prstGeom>
          <a:noFill/>
        </p:spPr>
      </p:pic>
      <p:grpSp>
        <p:nvGrpSpPr>
          <p:cNvPr id="7" name="Группа 93"/>
          <p:cNvGrpSpPr/>
          <p:nvPr/>
        </p:nvGrpSpPr>
        <p:grpSpPr>
          <a:xfrm>
            <a:off x="3551623" y="5615928"/>
            <a:ext cx="2157687" cy="902940"/>
            <a:chOff x="3258820" y="5143512"/>
            <a:chExt cx="2214578" cy="932915"/>
          </a:xfrm>
        </p:grpSpPr>
        <p:pic>
          <p:nvPicPr>
            <p:cNvPr id="82" name="Picture 30" descr="tp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3357554" y="5143512"/>
              <a:ext cx="1990725" cy="444500"/>
            </a:xfrm>
            <a:prstGeom prst="rect">
              <a:avLst/>
            </a:prstGeom>
            <a:noFill/>
            <a:ln w="3175">
              <a:solidFill>
                <a:schemeClr val="accent1">
                  <a:lumMod val="60000"/>
                  <a:lumOff val="40000"/>
                </a:schemeClr>
              </a:solidFill>
              <a:miter lim="800000"/>
              <a:headEnd/>
              <a:tailEnd/>
            </a:ln>
          </p:spPr>
        </p:pic>
        <p:sp>
          <p:nvSpPr>
            <p:cNvPr id="83" name="Text Box 13"/>
            <p:cNvSpPr txBox="1">
              <a:spLocks noChangeArrowheads="1"/>
            </p:cNvSpPr>
            <p:nvPr/>
          </p:nvSpPr>
          <p:spPr bwMode="auto">
            <a:xfrm>
              <a:off x="3258820" y="5599436"/>
              <a:ext cx="2214578" cy="47699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 algn="ctr"/>
              <a:r>
                <a:rPr lang="ru-RU" sz="1200" dirty="0" smtClean="0">
                  <a:latin typeface="Calibri" pitchFamily="34" charset="0"/>
                </a:rPr>
                <a:t>Информационно-справочные системы </a:t>
              </a:r>
              <a:r>
                <a:rPr lang="en-US" sz="1200" dirty="0" smtClean="0">
                  <a:latin typeface="Calibri" pitchFamily="34" charset="0"/>
                </a:rPr>
                <a:t>TopPlan Professional</a:t>
              </a:r>
              <a:endParaRPr lang="ru-RU" sz="1200" dirty="0">
                <a:latin typeface="Calibri" pitchFamily="34" charset="0"/>
              </a:endParaRPr>
            </a:p>
          </p:txBody>
        </p:sp>
      </p:grpSp>
      <p:pic>
        <p:nvPicPr>
          <p:cNvPr id="68675" name="Picture 67" descr="C:\Documents and Settings\User\Рабочий стол\Work\IMG\Logo_progs\sql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561280" y="3323471"/>
            <a:ext cx="2018732" cy="981206"/>
          </a:xfrm>
          <a:prstGeom prst="rect">
            <a:avLst/>
          </a:prstGeom>
          <a:noFill/>
        </p:spPr>
      </p:pic>
      <p:pic>
        <p:nvPicPr>
          <p:cNvPr id="68683" name="Picture 75" descr="C:\Documents and Settings\User\Рабочий стол\cd_eu.gif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405921" y="2605626"/>
            <a:ext cx="2412885" cy="2396931"/>
          </a:xfrm>
          <a:prstGeom prst="rect">
            <a:avLst/>
          </a:prstGeom>
          <a:noFill/>
        </p:spPr>
      </p:pic>
      <p:sp>
        <p:nvSpPr>
          <p:cNvPr id="97" name="Text Box 13"/>
          <p:cNvSpPr txBox="1">
            <a:spLocks noChangeArrowheads="1"/>
          </p:cNvSpPr>
          <p:nvPr/>
        </p:nvSpPr>
        <p:spPr bwMode="auto">
          <a:xfrm>
            <a:off x="3793258" y="1789124"/>
            <a:ext cx="1670468" cy="307777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en-US" sz="1400" dirty="0" smtClean="0">
                <a:solidFill>
                  <a:schemeClr val="tx1"/>
                </a:solidFill>
                <a:latin typeface="Calibri" pitchFamily="34" charset="0"/>
              </a:rPr>
              <a:t>ODBC-</a:t>
            </a:r>
            <a:r>
              <a:rPr lang="ru-RU" sz="1400" dirty="0" smtClean="0">
                <a:solidFill>
                  <a:schemeClr val="tx1"/>
                </a:solidFill>
                <a:latin typeface="Calibri" pitchFamily="34" charset="0"/>
              </a:rPr>
              <a:t>источники</a:t>
            </a:r>
            <a:endParaRPr lang="ru-RU" sz="1400" dirty="0">
              <a:solidFill>
                <a:schemeClr val="tx1"/>
              </a:solidFill>
              <a:latin typeface="Calibri" pitchFamily="34" charset="0"/>
            </a:endParaRPr>
          </a:p>
        </p:txBody>
      </p:sp>
      <p:grpSp>
        <p:nvGrpSpPr>
          <p:cNvPr id="8" name="Группа 126"/>
          <p:cNvGrpSpPr/>
          <p:nvPr/>
        </p:nvGrpSpPr>
        <p:grpSpPr>
          <a:xfrm>
            <a:off x="2941611" y="2523274"/>
            <a:ext cx="407986" cy="667674"/>
            <a:chOff x="3000364" y="2708270"/>
            <a:chExt cx="418743" cy="68983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01" name="Стрелка вниз 100"/>
            <p:cNvSpPr/>
            <p:nvPr/>
          </p:nvSpPr>
          <p:spPr>
            <a:xfrm rot="18720874">
              <a:off x="2917385" y="3097408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02" name="Стрелка вниз 101"/>
            <p:cNvSpPr/>
            <p:nvPr/>
          </p:nvSpPr>
          <p:spPr>
            <a:xfrm rot="7973508">
              <a:off x="3118407" y="2791249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9" name="Группа 127"/>
          <p:cNvGrpSpPr/>
          <p:nvPr/>
        </p:nvGrpSpPr>
        <p:grpSpPr>
          <a:xfrm>
            <a:off x="4259896" y="2217189"/>
            <a:ext cx="735548" cy="269957"/>
            <a:chOff x="4348958" y="2302041"/>
            <a:chExt cx="754942" cy="27891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18" name="Стрелка вниз 117"/>
            <p:cNvSpPr/>
            <p:nvPr/>
          </p:nvSpPr>
          <p:spPr>
            <a:xfrm rot="21562444">
              <a:off x="4348958" y="2363239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19" name="Стрелка вниз 118"/>
            <p:cNvSpPr/>
            <p:nvPr/>
          </p:nvSpPr>
          <p:spPr>
            <a:xfrm rot="10815078">
              <a:off x="4720220" y="2302041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0" name="Группа 125"/>
          <p:cNvGrpSpPr/>
          <p:nvPr/>
        </p:nvGrpSpPr>
        <p:grpSpPr>
          <a:xfrm>
            <a:off x="2630373" y="3445188"/>
            <a:ext cx="269644" cy="721205"/>
            <a:chOff x="3028905" y="3754388"/>
            <a:chExt cx="276754" cy="74514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0" name="Стрелка вниз 119"/>
            <p:cNvSpPr/>
            <p:nvPr/>
          </p:nvSpPr>
          <p:spPr>
            <a:xfrm rot="16167026">
              <a:off x="3004959" y="4198834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1" name="Стрелка вниз 120"/>
            <p:cNvSpPr/>
            <p:nvPr/>
          </p:nvSpPr>
          <p:spPr>
            <a:xfrm rot="5419660">
              <a:off x="2945926" y="3837367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1" name="Группа 124"/>
          <p:cNvGrpSpPr/>
          <p:nvPr/>
        </p:nvGrpSpPr>
        <p:grpSpPr>
          <a:xfrm flipH="1">
            <a:off x="2948126" y="4384363"/>
            <a:ext cx="407986" cy="667674"/>
            <a:chOff x="3172223" y="4718033"/>
            <a:chExt cx="418743" cy="68983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23" name="Стрелка вниз 122"/>
            <p:cNvSpPr/>
            <p:nvPr/>
          </p:nvSpPr>
          <p:spPr>
            <a:xfrm rot="18720874">
              <a:off x="3089244" y="5107171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4" name="Стрелка вниз 123"/>
            <p:cNvSpPr/>
            <p:nvPr/>
          </p:nvSpPr>
          <p:spPr>
            <a:xfrm rot="7973508">
              <a:off x="3290266" y="4801012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2" name="Группа 128"/>
          <p:cNvGrpSpPr/>
          <p:nvPr/>
        </p:nvGrpSpPr>
        <p:grpSpPr>
          <a:xfrm>
            <a:off x="4257833" y="5143305"/>
            <a:ext cx="735548" cy="269957"/>
            <a:chOff x="4348958" y="2302041"/>
            <a:chExt cx="754942" cy="27891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0" name="Стрелка вниз 129"/>
            <p:cNvSpPr/>
            <p:nvPr/>
          </p:nvSpPr>
          <p:spPr>
            <a:xfrm rot="21562444">
              <a:off x="4348958" y="2363239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1" name="Стрелка вниз 130"/>
            <p:cNvSpPr/>
            <p:nvPr/>
          </p:nvSpPr>
          <p:spPr>
            <a:xfrm rot="10815078">
              <a:off x="4720220" y="2302041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3" name="Группа 135"/>
          <p:cNvGrpSpPr/>
          <p:nvPr/>
        </p:nvGrpSpPr>
        <p:grpSpPr>
          <a:xfrm>
            <a:off x="6301494" y="3448547"/>
            <a:ext cx="269644" cy="721205"/>
            <a:chOff x="3028905" y="3754388"/>
            <a:chExt cx="276754" cy="745147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37" name="Стрелка вниз 136"/>
            <p:cNvSpPr/>
            <p:nvPr/>
          </p:nvSpPr>
          <p:spPr>
            <a:xfrm rot="16167026">
              <a:off x="3004959" y="4198834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38" name="Стрелка вниз 137"/>
            <p:cNvSpPr/>
            <p:nvPr/>
          </p:nvSpPr>
          <p:spPr>
            <a:xfrm rot="5419660">
              <a:off x="2945926" y="3837367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4" name="Группа 144"/>
          <p:cNvGrpSpPr/>
          <p:nvPr/>
        </p:nvGrpSpPr>
        <p:grpSpPr>
          <a:xfrm flipV="1">
            <a:off x="5878226" y="2520179"/>
            <a:ext cx="407986" cy="667674"/>
            <a:chOff x="3000364" y="2708270"/>
            <a:chExt cx="418743" cy="68983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46" name="Стрелка вниз 145"/>
            <p:cNvSpPr/>
            <p:nvPr/>
          </p:nvSpPr>
          <p:spPr>
            <a:xfrm rot="18720874">
              <a:off x="2917385" y="3097408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47" name="Стрелка вниз 146"/>
            <p:cNvSpPr/>
            <p:nvPr/>
          </p:nvSpPr>
          <p:spPr>
            <a:xfrm rot="7973508">
              <a:off x="3118407" y="2791249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grpSp>
        <p:nvGrpSpPr>
          <p:cNvPr id="15" name="Группа 154"/>
          <p:cNvGrpSpPr/>
          <p:nvPr/>
        </p:nvGrpSpPr>
        <p:grpSpPr>
          <a:xfrm flipH="1" flipV="1">
            <a:off x="5868045" y="4384363"/>
            <a:ext cx="407986" cy="667674"/>
            <a:chOff x="3000364" y="2708270"/>
            <a:chExt cx="418743" cy="689839"/>
          </a:xfrm>
          <a:solidFill>
            <a:schemeClr val="accent1">
              <a:lumMod val="40000"/>
              <a:lumOff val="60000"/>
            </a:schemeClr>
          </a:solidFill>
        </p:grpSpPr>
        <p:sp>
          <p:nvSpPr>
            <p:cNvPr id="156" name="Стрелка вниз 155"/>
            <p:cNvSpPr/>
            <p:nvPr/>
          </p:nvSpPr>
          <p:spPr>
            <a:xfrm rot="18720874">
              <a:off x="2917385" y="3097408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57" name="Стрелка вниз 156"/>
            <p:cNvSpPr/>
            <p:nvPr/>
          </p:nvSpPr>
          <p:spPr>
            <a:xfrm rot="7973508">
              <a:off x="3118407" y="2791249"/>
              <a:ext cx="383680" cy="217721"/>
            </a:xfrm>
            <a:prstGeom prst="downArrow">
              <a:avLst/>
            </a:prstGeom>
            <a:grpFill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pic>
        <p:nvPicPr>
          <p:cNvPr id="46" name="Picture 33" descr="ASU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47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3" name="Прямая соединительная линия 32"/>
          <p:cNvCxnSpPr/>
          <p:nvPr/>
        </p:nvCxnSpPr>
        <p:spPr>
          <a:xfrm rot="10800000" flipH="1">
            <a:off x="483084" y="5893611"/>
            <a:ext cx="14400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Прямая соединительная линия 34"/>
          <p:cNvCxnSpPr/>
          <p:nvPr/>
        </p:nvCxnSpPr>
        <p:spPr>
          <a:xfrm rot="10800000" flipH="1">
            <a:off x="1923084" y="5179231"/>
            <a:ext cx="1285884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Прямая соединительная линия 37"/>
          <p:cNvCxnSpPr/>
          <p:nvPr/>
        </p:nvCxnSpPr>
        <p:spPr>
          <a:xfrm rot="10800000" flipH="1">
            <a:off x="3208968" y="4464851"/>
            <a:ext cx="1285884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Прямая соединительная линия 38"/>
          <p:cNvCxnSpPr/>
          <p:nvPr/>
        </p:nvCxnSpPr>
        <p:spPr>
          <a:xfrm rot="10800000" flipH="1">
            <a:off x="4494852" y="3750471"/>
            <a:ext cx="1285884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Прямая соединительная линия 39"/>
          <p:cNvCxnSpPr/>
          <p:nvPr/>
        </p:nvCxnSpPr>
        <p:spPr>
          <a:xfrm rot="10800000" flipH="1">
            <a:off x="5780736" y="3036091"/>
            <a:ext cx="1285884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Прямая соединительная линия 40"/>
          <p:cNvCxnSpPr/>
          <p:nvPr/>
        </p:nvCxnSpPr>
        <p:spPr>
          <a:xfrm rot="10800000" flipH="1">
            <a:off x="7063516" y="2321711"/>
            <a:ext cx="1116000" cy="1588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Прямая соединительная линия 42"/>
          <p:cNvCxnSpPr/>
          <p:nvPr/>
        </p:nvCxnSpPr>
        <p:spPr>
          <a:xfrm flipV="1">
            <a:off x="1923084" y="5179231"/>
            <a:ext cx="1588" cy="7143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единительная линия 43"/>
          <p:cNvCxnSpPr/>
          <p:nvPr/>
        </p:nvCxnSpPr>
        <p:spPr>
          <a:xfrm flipV="1">
            <a:off x="3208968" y="4464851"/>
            <a:ext cx="1588" cy="7143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 flipV="1">
            <a:off x="4494852" y="3750471"/>
            <a:ext cx="1588" cy="7143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 flipV="1">
            <a:off x="5780736" y="3036091"/>
            <a:ext cx="1588" cy="7143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 flipV="1">
            <a:off x="7066620" y="2321711"/>
            <a:ext cx="1588" cy="714380"/>
          </a:xfrm>
          <a:prstGeom prst="line">
            <a:avLst/>
          </a:prstGeom>
          <a:ln w="19050">
            <a:solidFill>
              <a:schemeClr val="accent2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7594" name="Picture 10" descr="C:\Documents and Settings\User\Рабочий стол\Work\IMG\cd_eu4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22952" y="5429264"/>
            <a:ext cx="1143008" cy="1143008"/>
          </a:xfrm>
          <a:prstGeom prst="rect">
            <a:avLst/>
          </a:prstGeom>
          <a:noFill/>
        </p:spPr>
      </p:pic>
      <p:sp>
        <p:nvSpPr>
          <p:cNvPr id="66" name="Text Box 33"/>
          <p:cNvSpPr txBox="1">
            <a:spLocks noChangeArrowheads="1"/>
          </p:cNvSpPr>
          <p:nvPr/>
        </p:nvSpPr>
        <p:spPr bwMode="auto">
          <a:xfrm>
            <a:off x="2208836" y="5715016"/>
            <a:ext cx="3857652" cy="738664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Поставка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программного обеспечения: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установочный диск;</a:t>
            </a:r>
          </a:p>
          <a:p>
            <a:pPr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руководство пользователя;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grpSp>
        <p:nvGrpSpPr>
          <p:cNvPr id="2" name="Группа 76"/>
          <p:cNvGrpSpPr/>
          <p:nvPr/>
        </p:nvGrpSpPr>
        <p:grpSpPr>
          <a:xfrm>
            <a:off x="3566158" y="3786190"/>
            <a:ext cx="1428760" cy="1428760"/>
            <a:chOff x="3214678" y="2428868"/>
            <a:chExt cx="2000264" cy="1928826"/>
          </a:xfrm>
        </p:grpSpPr>
        <p:pic>
          <p:nvPicPr>
            <p:cNvPr id="75" name="Рисунок 74"/>
            <p:cNvPicPr/>
            <p:nvPr/>
          </p:nvPicPr>
          <p:blipFill>
            <a:blip r:embed="rId4"/>
            <a:srcRect/>
            <a:stretch>
              <a:fillRect/>
            </a:stretch>
          </p:blipFill>
          <p:spPr bwMode="auto">
            <a:xfrm flipH="1">
              <a:off x="3214678" y="2428868"/>
              <a:ext cx="1785950" cy="121444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76" name="Рисунок 75"/>
            <p:cNvPicPr/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3643306" y="2857496"/>
              <a:ext cx="1571636" cy="150019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82" name="Рисунок 81" descr="C:\Documents and Settings\User\Local Settings\Temporary Internet Files\Content.IE5\F2EZTA9R\MCj04339420000[1]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6166502" y="2143116"/>
            <a:ext cx="1140780" cy="12122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3" name="Рисунок 82" descr="C:\Documents and Settings\User\Local Settings\Temporary Internet Files\Content.IE5\YJ73SIDA\MCj04315760000[1].png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994522" y="4357694"/>
            <a:ext cx="1571636" cy="149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Text Box 33"/>
          <p:cNvSpPr txBox="1">
            <a:spLocks noChangeArrowheads="1"/>
          </p:cNvSpPr>
          <p:nvPr/>
        </p:nvSpPr>
        <p:spPr bwMode="auto">
          <a:xfrm>
            <a:off x="565762" y="4071942"/>
            <a:ext cx="2286016" cy="492443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spcBef>
                <a:spcPct val="50000"/>
              </a:spcBef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Установка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ПО, настройка сетевого режима работы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81" name="Рисунок 80" descr="C:\Documents and Settings\User\Local Settings\Temporary Internet Files\Content.IE5\F2EZTA9R\MCj04339410000[1].png"/>
          <p:cNvPicPr/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380816" y="2285992"/>
            <a:ext cx="1188000" cy="12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4" name="Text Box 33"/>
          <p:cNvSpPr txBox="1">
            <a:spLocks noChangeArrowheads="1"/>
          </p:cNvSpPr>
          <p:nvPr/>
        </p:nvSpPr>
        <p:spPr bwMode="auto">
          <a:xfrm>
            <a:off x="1137266" y="3214686"/>
            <a:ext cx="3071834" cy="492443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Экспресс-обследование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 предприятия и учетной политики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88" name="Овал 87"/>
          <p:cNvSpPr/>
          <p:nvPr/>
        </p:nvSpPr>
        <p:spPr>
          <a:xfrm>
            <a:off x="430506" y="5805528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2" name="Text Box 33"/>
          <p:cNvSpPr txBox="1">
            <a:spLocks noChangeArrowheads="1"/>
          </p:cNvSpPr>
          <p:nvPr/>
        </p:nvSpPr>
        <p:spPr bwMode="auto">
          <a:xfrm>
            <a:off x="5125094" y="4202118"/>
            <a:ext cx="3071834" cy="492443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Настройка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и первоначальное наполнение базы данных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pic>
        <p:nvPicPr>
          <p:cNvPr id="93" name="Рисунок 92" descr="C:\Documents and Settings\User\Local Settings\Temporary Internet Files\Content.IE5\YJ73SIDA\MCj04338920000[1]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831404" y="2870196"/>
            <a:ext cx="1298584" cy="14160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4" name="Text Box 33"/>
          <p:cNvSpPr txBox="1">
            <a:spLocks noChangeArrowheads="1"/>
          </p:cNvSpPr>
          <p:nvPr/>
        </p:nvSpPr>
        <p:spPr bwMode="auto">
          <a:xfrm>
            <a:off x="5715008" y="1643050"/>
            <a:ext cx="1785950" cy="492443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 algn="r">
              <a:defRPr/>
            </a:pP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Гарантийное</a:t>
            </a: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 сопровождение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5" name="Text Box 33"/>
          <p:cNvSpPr txBox="1">
            <a:spLocks noChangeArrowheads="1"/>
          </p:cNvSpPr>
          <p:nvPr/>
        </p:nvSpPr>
        <p:spPr bwMode="auto">
          <a:xfrm>
            <a:off x="6637992" y="3546476"/>
            <a:ext cx="2214578" cy="492443"/>
          </a:xfrm>
          <a:prstGeom prst="rect">
            <a:avLst/>
          </a:prstGeom>
          <a:noFill/>
          <a:ln w="4699" algn="in">
            <a:noFill/>
            <a:miter lim="800000"/>
            <a:headEnd/>
            <a:tailEnd/>
          </a:ln>
          <a:effectLst/>
        </p:spPr>
        <p:txBody>
          <a:bodyPr wrap="square" lIns="0" tIns="0" rIns="0" bIns="0">
            <a:spAutoFit/>
          </a:bodyPr>
          <a:lstStyle/>
          <a:p>
            <a:pPr>
              <a:defRPr/>
            </a:pPr>
            <a:r>
              <a:rPr lang="ru-RU" sz="1600" b="1" dirty="0" smtClean="0">
                <a:solidFill>
                  <a:schemeClr val="accent2">
                    <a:lumMod val="75000"/>
                  </a:schemeClr>
                </a:solidFill>
              </a:rPr>
              <a:t>Обучение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>пользователей и ИТ-специалистов</a:t>
            </a:r>
            <a:endParaRPr lang="ru-RU" sz="1600" dirty="0">
              <a:solidFill>
                <a:schemeClr val="accent2">
                  <a:lumMod val="75000"/>
                </a:schemeClr>
              </a:solidFill>
            </a:endParaRPr>
          </a:p>
        </p:txBody>
      </p:sp>
      <p:sp>
        <p:nvSpPr>
          <p:cNvPr id="97" name="Овал 96"/>
          <p:cNvSpPr/>
          <p:nvPr/>
        </p:nvSpPr>
        <p:spPr>
          <a:xfrm>
            <a:off x="8143900" y="2214554"/>
            <a:ext cx="180000" cy="180000"/>
          </a:xfrm>
          <a:prstGeom prst="ellipse">
            <a:avLst/>
          </a:prstGeom>
          <a:solidFill>
            <a:schemeClr val="accent2">
              <a:lumMod val="60000"/>
              <a:lumOff val="4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00" name="Text Box 95"/>
          <p:cNvSpPr txBox="1">
            <a:spLocks noChangeArrowheads="1"/>
          </p:cNvSpPr>
          <p:nvPr/>
        </p:nvSpPr>
        <p:spPr bwMode="auto">
          <a:xfrm>
            <a:off x="486386" y="1857364"/>
            <a:ext cx="416401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Компания «АСУ 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XXI</a:t>
            </a:r>
            <a:r>
              <a:rPr lang="en-US" sz="1600" dirty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век» в рамках поставки семейства программ оказывает клиентам комплекс услуг: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104" name="Заголовок 3"/>
          <p:cNvSpPr>
            <a:spLocks noGrp="1"/>
          </p:cNvSpPr>
          <p:nvPr>
            <p:ph type="title"/>
          </p:nvPr>
        </p:nvSpPr>
        <p:spPr>
          <a:xfrm>
            <a:off x="609600" y="357166"/>
            <a:ext cx="8248680" cy="790596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Не программа, а услуга!</a:t>
            </a:r>
            <a:endParaRPr lang="ru-RU" sz="4800" b="1" dirty="0"/>
          </a:p>
        </p:txBody>
      </p:sp>
      <p:graphicFrame>
        <p:nvGraphicFramePr>
          <p:cNvPr id="108" name="Схема 107"/>
          <p:cNvGraphicFramePr/>
          <p:nvPr/>
        </p:nvGraphicFramePr>
        <p:xfrm>
          <a:off x="7643834" y="1714488"/>
          <a:ext cx="1152000" cy="115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10" r:lo="rId11" r:qs="rId12" r:cs="rId13"/>
          </a:graphicData>
        </a:graphic>
      </p:graphicFrame>
      <p:pic>
        <p:nvPicPr>
          <p:cNvPr id="32" name="Picture 33" descr="ASU_logo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954987" y="2019300"/>
            <a:ext cx="1089025" cy="1090613"/>
            <a:chOff x="2134586" y="856"/>
            <a:chExt cx="1089589" cy="1089589"/>
          </a:xfrm>
        </p:grpSpPr>
        <p:sp>
          <p:nvSpPr>
            <p:cNvPr id="14" name="Овал 13"/>
            <p:cNvSpPr/>
            <p:nvPr/>
          </p:nvSpPr>
          <p:spPr>
            <a:xfrm>
              <a:off x="2134586" y="856"/>
              <a:ext cx="1089589" cy="108958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2293418" y="161043"/>
              <a:ext cx="771925" cy="769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1</a:t>
              </a:r>
            </a:p>
          </p:txBody>
        </p:sp>
      </p:grpSp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939112" y="3502025"/>
            <a:ext cx="1089025" cy="1089025"/>
            <a:chOff x="2494568" y="1344329"/>
            <a:chExt cx="1089589" cy="1089589"/>
          </a:xfrm>
        </p:grpSpPr>
        <p:sp>
          <p:nvSpPr>
            <p:cNvPr id="12" name="Овал 11"/>
            <p:cNvSpPr/>
            <p:nvPr/>
          </p:nvSpPr>
          <p:spPr>
            <a:xfrm>
              <a:off x="2494568" y="1344329"/>
              <a:ext cx="1089589" cy="108958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3" name="Овал 6"/>
            <p:cNvSpPr/>
            <p:nvPr/>
          </p:nvSpPr>
          <p:spPr>
            <a:xfrm>
              <a:off x="2653400" y="1503161"/>
              <a:ext cx="771925" cy="77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2</a:t>
              </a:r>
            </a:p>
          </p:txBody>
        </p:sp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947050" y="4973638"/>
            <a:ext cx="1089025" cy="1090612"/>
            <a:chOff x="2134586" y="2687801"/>
            <a:chExt cx="1089589" cy="1089589"/>
          </a:xfrm>
        </p:grpSpPr>
        <p:sp>
          <p:nvSpPr>
            <p:cNvPr id="10" name="Овал 9"/>
            <p:cNvSpPr/>
            <p:nvPr/>
          </p:nvSpPr>
          <p:spPr>
            <a:xfrm>
              <a:off x="2134586" y="2687801"/>
              <a:ext cx="1089589" cy="108958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11" name="Овал 8"/>
            <p:cNvSpPr/>
            <p:nvPr/>
          </p:nvSpPr>
          <p:spPr>
            <a:xfrm>
              <a:off x="2293418" y="2847988"/>
              <a:ext cx="771925" cy="769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3</a:t>
              </a:r>
            </a:p>
          </p:txBody>
        </p:sp>
      </p:grpSp>
      <p:pic>
        <p:nvPicPr>
          <p:cNvPr id="24594" name="Picture 33" descr="ASU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6500813"/>
            <a:ext cx="714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4"/>
          <p:cNvSpPr/>
          <p:nvPr/>
        </p:nvSpPr>
        <p:spPr>
          <a:xfrm>
            <a:off x="2500298" y="1972252"/>
            <a:ext cx="6072230" cy="110749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/>
          <a:lstStyle/>
          <a:p>
            <a:pPr defTabSz="622300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Разрозненность информации </a:t>
            </a:r>
          </a:p>
          <a:p>
            <a:pPr defTabSz="622300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 разнородные источники данных – 1С, 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Excel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и др.;</a:t>
            </a:r>
            <a:endParaRPr lang="en-US" sz="1600" dirty="0" smtClean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  <a:p>
            <a:pPr defTabSz="622300" fontAlgn="auto">
              <a:lnSpc>
                <a:spcPct val="90000"/>
              </a:lnSpc>
              <a:buFont typeface="Arial" pitchFamily="34" charset="0"/>
              <a:buChar char="•"/>
              <a:defRPr/>
            </a:pP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связь воедино финансовой информации от разных направлений деятельности компании, проектов, подразделений, филиалов.</a:t>
            </a:r>
            <a:endParaRPr lang="ru-RU" sz="1600" dirty="0">
              <a:solidFill>
                <a:schemeClr val="accent6">
                  <a:lumMod val="75000"/>
                </a:schemeClr>
              </a:solidFill>
              <a:latin typeface="Calibri" pitchFamily="34" charset="0"/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2500298" y="3563938"/>
            <a:ext cx="6072230" cy="1076926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/>
          <a:lstStyle/>
          <a:p>
            <a:pPr defTabSz="622300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Сложность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«больших» учетных систем (1С);</a:t>
            </a:r>
          </a:p>
          <a:p>
            <a:pPr defTabSz="622300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Чрезмерная простота 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и недостаточная функциональность традиционных и стандартных программ (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  <a:latin typeface="Calibri" pitchFamily="34" charset="0"/>
              </a:rPr>
              <a:t>Excel</a:t>
            </a:r>
            <a:r>
              <a:rPr lang="en-US" sz="1600" dirty="0" smtClean="0">
                <a:solidFill>
                  <a:schemeClr val="accent6">
                    <a:lumMod val="75000"/>
                  </a:schemeClr>
                </a:solidFill>
              </a:rPr>
              <a:t>)</a:t>
            </a: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.</a:t>
            </a:r>
          </a:p>
        </p:txBody>
      </p:sp>
      <p:sp>
        <p:nvSpPr>
          <p:cNvPr id="25" name="Скругленный прямоугольник 4"/>
          <p:cNvSpPr/>
          <p:nvPr/>
        </p:nvSpPr>
        <p:spPr>
          <a:xfrm>
            <a:off x="2500298" y="5000636"/>
            <a:ext cx="5929354" cy="100013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/>
          <a:lstStyle/>
          <a:p>
            <a:pPr defTabSz="622300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b="1" dirty="0" smtClean="0">
                <a:solidFill>
                  <a:schemeClr val="accent6"/>
                </a:solidFill>
              </a:rPr>
              <a:t>Защита данных</a:t>
            </a:r>
          </a:p>
          <a:p>
            <a:pPr defTabSz="622300" fontAlgn="auto">
              <a:lnSpc>
                <a:spcPct val="90000"/>
              </a:lnSpc>
              <a:spcAft>
                <a:spcPts val="600"/>
              </a:spcAft>
              <a:defRPr/>
            </a:pP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Управленческий учет – святая святых компании. </a:t>
            </a:r>
            <a:b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6">
                    <a:lumMod val="75000"/>
                  </a:schemeClr>
                </a:solidFill>
              </a:rPr>
              <a:t>Большинство учетных систем не обеспечивают даже самого минимального уровня безопасности.</a:t>
            </a:r>
          </a:p>
        </p:txBody>
      </p:sp>
      <p:sp>
        <p:nvSpPr>
          <p:cNvPr id="17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  <p:sp>
        <p:nvSpPr>
          <p:cNvPr id="20" name="Заголовок 1"/>
          <p:cNvSpPr txBox="1">
            <a:spLocks/>
          </p:cNvSpPr>
          <p:nvPr/>
        </p:nvSpPr>
        <p:spPr>
          <a:xfrm>
            <a:off x="609600" y="466725"/>
            <a:ext cx="8153400" cy="714375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Проблемы руководителя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10" y="514352"/>
            <a:ext cx="8153400" cy="62863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Наши клиенты</a:t>
            </a:r>
            <a:endParaRPr lang="ru-RU" sz="4800" b="1" dirty="0"/>
          </a:p>
        </p:txBody>
      </p:sp>
      <p:graphicFrame>
        <p:nvGraphicFramePr>
          <p:cNvPr id="37" name="Таблица 36"/>
          <p:cNvGraphicFramePr>
            <a:graphicFrameLocks noGrp="1"/>
          </p:cNvGraphicFramePr>
          <p:nvPr/>
        </p:nvGraphicFramePr>
        <p:xfrm>
          <a:off x="690536" y="1714489"/>
          <a:ext cx="7858180" cy="4697114"/>
        </p:xfrm>
        <a:graphic>
          <a:graphicData uri="http://schemas.openxmlformats.org/drawingml/2006/table">
            <a:tbl>
              <a:tblPr/>
              <a:tblGrid>
                <a:gridCol w="1122597"/>
                <a:gridCol w="841948"/>
                <a:gridCol w="280649"/>
                <a:gridCol w="1122597"/>
                <a:gridCol w="561299"/>
                <a:gridCol w="561299"/>
                <a:gridCol w="1122597"/>
                <a:gridCol w="280649"/>
                <a:gridCol w="841948"/>
                <a:gridCol w="1122597"/>
              </a:tblGrid>
              <a:tr h="87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Завод «Масса-К»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Завод «Армалит-1»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>
                          <a:latin typeface="+mn-lt"/>
                          <a:ea typeface="Times New Roman"/>
                        </a:rPr>
                      </a:br>
                      <a:r>
                        <a:rPr lang="ru-RU" sz="800">
                          <a:latin typeface="+mn-lt"/>
                          <a:ea typeface="Times New Roman"/>
                        </a:rPr>
                        <a:t>Завод «Металлист»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 Завод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Ленинцец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Завод «Транс-Балтия»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Обуховский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 завод»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МХК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 «</a:t>
                      </a:r>
                      <a:r>
                        <a:rPr lang="ru-RU" sz="800" baseline="0" dirty="0" err="1" smtClean="0">
                          <a:latin typeface="+mn-lt"/>
                          <a:ea typeface="Times New Roman"/>
                        </a:rPr>
                        <a:t>Регионхимснаб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4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en-US" sz="800" dirty="0">
                          <a:latin typeface="+mn-lt"/>
                          <a:ea typeface="Times New Roman"/>
                        </a:rPr>
                        <a:t>Jam Hall Media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ООО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Баумит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ООО</a:t>
                      </a:r>
                      <a:br>
                        <a:rPr lang="ru-RU" sz="800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«Композит СПб»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НПФ «Уран»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Компания </a:t>
                      </a:r>
                      <a:br>
                        <a:rPr lang="ru-RU" sz="800">
                          <a:latin typeface="+mn-lt"/>
                          <a:ea typeface="Times New Roman"/>
                        </a:rPr>
                      </a:br>
                      <a:r>
                        <a:rPr lang="ru-RU" sz="80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en-US" sz="800">
                          <a:latin typeface="+mn-lt"/>
                          <a:ea typeface="Times New Roman"/>
                        </a:rPr>
                        <a:t>Vip</a:t>
                      </a:r>
                      <a:r>
                        <a:rPr lang="ru-RU" sz="800">
                          <a:latin typeface="+mn-lt"/>
                          <a:ea typeface="Times New Roman"/>
                        </a:rPr>
                        <a:t> Паркет»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Дювернуа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 Консалтинг»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«Балтийский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 берег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 smtClean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780" dirty="0" smtClean="0">
                          <a:latin typeface="+mn-lt"/>
                          <a:ea typeface="Times New Roman"/>
                        </a:rPr>
                        <a:t>Агентство</a:t>
                      </a:r>
                      <a:r>
                        <a:rPr lang="ru-RU" sz="780" baseline="0" dirty="0" smtClean="0">
                          <a:latin typeface="+mn-lt"/>
                          <a:ea typeface="Times New Roman"/>
                        </a:rPr>
                        <a:t> недвижимости «</a:t>
                      </a:r>
                      <a:r>
                        <a:rPr lang="ru-RU" sz="780" baseline="0" dirty="0" err="1" smtClean="0">
                          <a:latin typeface="+mn-lt"/>
                          <a:ea typeface="Times New Roman"/>
                        </a:rPr>
                        <a:t>Астера</a:t>
                      </a:r>
                      <a:r>
                        <a:rPr lang="ru-RU" sz="78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78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Тренинговая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 компания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Реконт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Радио «Хит»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Радио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Рокс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Компания «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Вектон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Радио </a:t>
                      </a:r>
                      <a:br>
                        <a:rPr lang="ru-RU" sz="800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«Эхо Москвы»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Рекламное агентство «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Фричойс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 smtClean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87511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>
                          <a:latin typeface="+mn-lt"/>
                          <a:ea typeface="Times New Roman"/>
                        </a:rPr>
                        <a:t>«Марлоу Навигейшн»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Группа 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Конти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Тренинговая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 компания «</a:t>
                      </a:r>
                      <a:r>
                        <a:rPr lang="en-US" sz="800" dirty="0" err="1">
                          <a:latin typeface="+mn-lt"/>
                          <a:ea typeface="Times New Roman"/>
                        </a:rPr>
                        <a:t>Directorica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«Бизнес-журнал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4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b="1" dirty="0">
                          <a:latin typeface="+mn-lt"/>
                          <a:ea typeface="Times New Roman"/>
                        </a:rPr>
                        <a:t/>
                      </a:r>
                      <a:br>
                        <a:rPr lang="ru-RU" sz="800" b="1" dirty="0">
                          <a:latin typeface="+mn-lt"/>
                          <a:ea typeface="Times New Roman"/>
                        </a:rPr>
                      </a:br>
                      <a:r>
                        <a:rPr lang="ru-RU" sz="800" dirty="0">
                          <a:latin typeface="+mn-lt"/>
                          <a:ea typeface="Times New Roman"/>
                        </a:rPr>
                        <a:t>«</a:t>
                      </a:r>
                      <a:r>
                        <a:rPr lang="ru-RU" sz="800" dirty="0" err="1">
                          <a:latin typeface="+mn-lt"/>
                          <a:ea typeface="Times New Roman"/>
                        </a:rPr>
                        <a:t>Меди-Эстетик</a:t>
                      </a:r>
                      <a:r>
                        <a:rPr lang="ru-RU" sz="800" dirty="0">
                          <a:latin typeface="+mn-lt"/>
                          <a:ea typeface="Times New Roman"/>
                        </a:rPr>
                        <a:t>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СК «Мегалит»</a:t>
                      </a:r>
                      <a:br>
                        <a:rPr lang="ru-RU" sz="800" dirty="0" smtClean="0">
                          <a:latin typeface="+mn-lt"/>
                          <a:ea typeface="Times New Roman"/>
                        </a:rPr>
                      </a:br>
                      <a:endParaRPr lang="ru-RU" sz="5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Управляющая компания «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Арсагера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300" dirty="0" smtClean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</a:tr>
              <a:tr h="5983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 smtClean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ООО «Метроном»</a:t>
                      </a: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ООО "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Невисс-Комплекс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Газета «Аргументы и факты»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ООО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 «Прогресс»</a:t>
                      </a:r>
                      <a:br>
                        <a:rPr lang="ru-RU" sz="800" baseline="0" dirty="0" smtClean="0">
                          <a:latin typeface="+mn-lt"/>
                          <a:ea typeface="Times New Roman"/>
                        </a:rPr>
                      </a:br>
                      <a:endParaRPr lang="ru-RU" sz="300" dirty="0" smtClean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59832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800" dirty="0">
                        <a:latin typeface="+mn-lt"/>
                        <a:ea typeface="Times New Roman"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>
                          <a:latin typeface="+mn-lt"/>
                          <a:ea typeface="Times New Roman"/>
                        </a:rPr>
                        <a:t>Фирма «Шарм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ЗАО «</a:t>
                      </a:r>
                      <a:r>
                        <a:rPr lang="ru-RU" sz="800" dirty="0" err="1" smtClean="0">
                          <a:latin typeface="+mn-lt"/>
                          <a:ea typeface="Times New Roman"/>
                        </a:rPr>
                        <a:t>Тепломаш</a:t>
                      </a: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Морской торговый порт «Выборг»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100" dirty="0">
                        <a:latin typeface="Times New Roman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800" dirty="0" smtClean="0">
                          <a:latin typeface="+mn-lt"/>
                          <a:ea typeface="Times New Roman"/>
                        </a:rPr>
                        <a:t>Журнал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 «Персонал </a:t>
                      </a:r>
                      <a:r>
                        <a:rPr lang="ru-RU" sz="800" baseline="0" dirty="0" err="1" smtClean="0">
                          <a:latin typeface="+mn-lt"/>
                          <a:ea typeface="Times New Roman"/>
                        </a:rPr>
                        <a:t>Микс</a:t>
                      </a:r>
                      <a:r>
                        <a:rPr lang="ru-RU" sz="800" baseline="0" dirty="0" smtClean="0">
                          <a:latin typeface="+mn-lt"/>
                          <a:ea typeface="Times New Roman"/>
                        </a:rPr>
                        <a:t>»</a:t>
                      </a:r>
                      <a:endParaRPr lang="ru-RU" sz="800" dirty="0">
                        <a:latin typeface="+mn-lt"/>
                        <a:ea typeface="Times New Roman"/>
                      </a:endParaRPr>
                    </a:p>
                  </a:txBody>
                  <a:tcPr marL="32062" marR="32062" marT="0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2108" name="Picture 60" descr="Massa_k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45614" y="1808786"/>
            <a:ext cx="571698" cy="614362"/>
          </a:xfrm>
          <a:prstGeom prst="rect">
            <a:avLst/>
          </a:prstGeom>
          <a:noFill/>
        </p:spPr>
      </p:pic>
      <p:pic>
        <p:nvPicPr>
          <p:cNvPr id="2107" name="Picture 59" descr="armalit_1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55478" y="1775741"/>
            <a:ext cx="642942" cy="618832"/>
          </a:xfrm>
          <a:prstGeom prst="rect">
            <a:avLst/>
          </a:prstGeom>
          <a:noFill/>
        </p:spPr>
      </p:pic>
      <p:pic>
        <p:nvPicPr>
          <p:cNvPr id="2106" name="Picture 58" descr="metallist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626" y="1786879"/>
            <a:ext cx="642942" cy="634369"/>
          </a:xfrm>
          <a:prstGeom prst="rect">
            <a:avLst/>
          </a:prstGeom>
          <a:noFill/>
        </p:spPr>
      </p:pic>
      <p:pic>
        <p:nvPicPr>
          <p:cNvPr id="2105" name="Picture 57" descr="leninec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236718" y="1717346"/>
            <a:ext cx="809625" cy="723900"/>
          </a:xfrm>
          <a:prstGeom prst="rect">
            <a:avLst/>
          </a:prstGeom>
          <a:noFill/>
        </p:spPr>
      </p:pic>
      <p:pic>
        <p:nvPicPr>
          <p:cNvPr id="2104" name="Picture 56" descr="trans_baltiya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5420684" y="1755446"/>
            <a:ext cx="619125" cy="676275"/>
          </a:xfrm>
          <a:prstGeom prst="rect">
            <a:avLst/>
          </a:prstGeom>
          <a:noFill/>
        </p:spPr>
      </p:pic>
      <p:pic>
        <p:nvPicPr>
          <p:cNvPr id="2103" name="Picture 55" descr="obuxovskij_zavod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6540832" y="1737348"/>
            <a:ext cx="638175" cy="723900"/>
          </a:xfrm>
          <a:prstGeom prst="rect">
            <a:avLst/>
          </a:prstGeom>
          <a:noFill/>
        </p:spPr>
      </p:pic>
      <p:pic>
        <p:nvPicPr>
          <p:cNvPr id="2102" name="Picture 54" descr="JamHall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833412" y="2714620"/>
            <a:ext cx="800100" cy="523875"/>
          </a:xfrm>
          <a:prstGeom prst="rect">
            <a:avLst/>
          </a:prstGeom>
          <a:noFill/>
        </p:spPr>
      </p:pic>
      <p:pic>
        <p:nvPicPr>
          <p:cNvPr id="2101" name="Picture 53" descr="Baumit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2047858" y="2643182"/>
            <a:ext cx="647700" cy="647700"/>
          </a:xfrm>
          <a:prstGeom prst="rect">
            <a:avLst/>
          </a:prstGeom>
          <a:noFill/>
        </p:spPr>
      </p:pic>
      <p:pic>
        <p:nvPicPr>
          <p:cNvPr id="2100" name="Picture 52" descr="composit"/>
          <p:cNvPicPr>
            <a:picLocks noChangeAspect="1" noChangeArrowheads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3190866" y="2643182"/>
            <a:ext cx="657225" cy="581025"/>
          </a:xfrm>
          <a:prstGeom prst="rect">
            <a:avLst/>
          </a:prstGeom>
          <a:noFill/>
        </p:spPr>
      </p:pic>
      <p:pic>
        <p:nvPicPr>
          <p:cNvPr id="2099" name="Picture 51" descr="uran"/>
          <p:cNvPicPr>
            <a:picLocks noChangeAspect="1" noChangeArrowheads="1"/>
          </p:cNvPicPr>
          <p:nvPr/>
        </p:nvPicPr>
        <p:blipFill>
          <a:blip r:embed="rId12"/>
          <a:srcRect/>
          <a:stretch>
            <a:fillRect/>
          </a:stretch>
        </p:blipFill>
        <p:spPr bwMode="auto">
          <a:xfrm>
            <a:off x="4093842" y="2684140"/>
            <a:ext cx="1019175" cy="571500"/>
          </a:xfrm>
          <a:prstGeom prst="rect">
            <a:avLst/>
          </a:prstGeom>
          <a:noFill/>
        </p:spPr>
      </p:pic>
      <p:pic>
        <p:nvPicPr>
          <p:cNvPr id="2098" name="Picture 50" descr="vip_parquet"/>
          <p:cNvPicPr>
            <a:picLocks noChangeAspect="1" noChangeArrowheads="1"/>
          </p:cNvPicPr>
          <p:nvPr/>
        </p:nvPicPr>
        <p:blipFill>
          <a:blip r:embed="rId13"/>
          <a:srcRect/>
          <a:stretch>
            <a:fillRect/>
          </a:stretch>
        </p:blipFill>
        <p:spPr bwMode="auto">
          <a:xfrm>
            <a:off x="5262568" y="2643182"/>
            <a:ext cx="962025" cy="561975"/>
          </a:xfrm>
          <a:prstGeom prst="rect">
            <a:avLst/>
          </a:prstGeom>
          <a:noFill/>
        </p:spPr>
      </p:pic>
      <p:pic>
        <p:nvPicPr>
          <p:cNvPr id="2097" name="Picture 49" descr="duvernoix"/>
          <p:cNvPicPr>
            <a:picLocks noChangeAspect="1" noChangeArrowheads="1"/>
          </p:cNvPicPr>
          <p:nvPr/>
        </p:nvPicPr>
        <p:blipFill>
          <a:blip r:embed="rId14"/>
          <a:srcRect/>
          <a:stretch>
            <a:fillRect/>
          </a:stretch>
        </p:blipFill>
        <p:spPr bwMode="auto">
          <a:xfrm>
            <a:off x="6484634" y="2659970"/>
            <a:ext cx="785818" cy="503277"/>
          </a:xfrm>
          <a:prstGeom prst="rect">
            <a:avLst/>
          </a:prstGeom>
          <a:noFill/>
        </p:spPr>
      </p:pic>
      <p:pic>
        <p:nvPicPr>
          <p:cNvPr id="2095" name="Picture 47" descr="recont"/>
          <p:cNvPicPr>
            <a:picLocks noChangeAspect="1" noChangeArrowheads="1"/>
          </p:cNvPicPr>
          <p:nvPr/>
        </p:nvPicPr>
        <p:blipFill>
          <a:blip r:embed="rId15"/>
          <a:srcRect/>
          <a:stretch>
            <a:fillRect/>
          </a:stretch>
        </p:blipFill>
        <p:spPr bwMode="auto">
          <a:xfrm>
            <a:off x="1976420" y="3500438"/>
            <a:ext cx="752475" cy="523875"/>
          </a:xfrm>
          <a:prstGeom prst="rect">
            <a:avLst/>
          </a:prstGeom>
          <a:noFill/>
        </p:spPr>
      </p:pic>
      <p:pic>
        <p:nvPicPr>
          <p:cNvPr id="2094" name="Picture 46" descr="hit"/>
          <p:cNvPicPr>
            <a:picLocks noChangeAspect="1" noChangeArrowheads="1"/>
          </p:cNvPicPr>
          <p:nvPr/>
        </p:nvPicPr>
        <p:blipFill>
          <a:blip r:embed="rId16"/>
          <a:srcRect/>
          <a:stretch>
            <a:fillRect/>
          </a:stretch>
        </p:blipFill>
        <p:spPr bwMode="auto">
          <a:xfrm>
            <a:off x="3209916" y="3543016"/>
            <a:ext cx="571504" cy="605122"/>
          </a:xfrm>
          <a:prstGeom prst="rect">
            <a:avLst/>
          </a:prstGeom>
          <a:noFill/>
        </p:spPr>
      </p:pic>
      <p:pic>
        <p:nvPicPr>
          <p:cNvPr id="2093" name="Picture 45" descr="roks"/>
          <p:cNvPicPr>
            <a:picLocks noChangeAspect="1" noChangeArrowheads="1"/>
          </p:cNvPicPr>
          <p:nvPr/>
        </p:nvPicPr>
        <p:blipFill>
          <a:blip r:embed="rId17"/>
          <a:srcRect/>
          <a:stretch>
            <a:fillRect/>
          </a:stretch>
        </p:blipFill>
        <p:spPr bwMode="auto">
          <a:xfrm>
            <a:off x="4295774" y="3562351"/>
            <a:ext cx="628650" cy="581025"/>
          </a:xfrm>
          <a:prstGeom prst="rect">
            <a:avLst/>
          </a:prstGeom>
          <a:noFill/>
        </p:spPr>
      </p:pic>
      <p:pic>
        <p:nvPicPr>
          <p:cNvPr id="2091" name="Picture 43" descr="echo"/>
          <p:cNvPicPr>
            <a:picLocks noChangeAspect="1" noChangeArrowheads="1"/>
          </p:cNvPicPr>
          <p:nvPr/>
        </p:nvPicPr>
        <p:blipFill>
          <a:blip r:embed="rId18"/>
          <a:srcRect/>
          <a:stretch>
            <a:fillRect/>
          </a:stretch>
        </p:blipFill>
        <p:spPr bwMode="auto">
          <a:xfrm>
            <a:off x="6477014" y="3571876"/>
            <a:ext cx="714375" cy="457200"/>
          </a:xfrm>
          <a:prstGeom prst="rect">
            <a:avLst/>
          </a:prstGeom>
          <a:noFill/>
        </p:spPr>
      </p:pic>
      <p:pic>
        <p:nvPicPr>
          <p:cNvPr id="2090" name="Picture 42" descr="marlow"/>
          <p:cNvPicPr>
            <a:picLocks noChangeAspect="1" noChangeArrowheads="1"/>
          </p:cNvPicPr>
          <p:nvPr/>
        </p:nvPicPr>
        <p:blipFill>
          <a:blip r:embed="rId19"/>
          <a:srcRect/>
          <a:stretch>
            <a:fillRect/>
          </a:stretch>
        </p:blipFill>
        <p:spPr bwMode="auto">
          <a:xfrm>
            <a:off x="904850" y="4500570"/>
            <a:ext cx="685800" cy="495300"/>
          </a:xfrm>
          <a:prstGeom prst="rect">
            <a:avLst/>
          </a:prstGeom>
          <a:noFill/>
        </p:spPr>
      </p:pic>
      <p:pic>
        <p:nvPicPr>
          <p:cNvPr id="2089" name="Picture 41" descr="conti_group"/>
          <p:cNvPicPr>
            <a:picLocks noChangeAspect="1" noChangeArrowheads="1"/>
          </p:cNvPicPr>
          <p:nvPr/>
        </p:nvPicPr>
        <p:blipFill>
          <a:blip r:embed="rId20"/>
          <a:srcRect/>
          <a:stretch>
            <a:fillRect/>
          </a:stretch>
        </p:blipFill>
        <p:spPr bwMode="auto">
          <a:xfrm>
            <a:off x="1897362" y="4518668"/>
            <a:ext cx="962025" cy="371475"/>
          </a:xfrm>
          <a:prstGeom prst="rect">
            <a:avLst/>
          </a:prstGeom>
          <a:noFill/>
        </p:spPr>
      </p:pic>
      <p:pic>
        <p:nvPicPr>
          <p:cNvPr id="2088" name="Picture 40" descr="directorica"/>
          <p:cNvPicPr>
            <a:picLocks noChangeAspect="1" noChangeArrowheads="1"/>
          </p:cNvPicPr>
          <p:nvPr/>
        </p:nvPicPr>
        <p:blipFill>
          <a:blip r:embed="rId21"/>
          <a:srcRect/>
          <a:stretch>
            <a:fillRect/>
          </a:stretch>
        </p:blipFill>
        <p:spPr bwMode="auto">
          <a:xfrm>
            <a:off x="3047990" y="4480570"/>
            <a:ext cx="942975" cy="361950"/>
          </a:xfrm>
          <a:prstGeom prst="rect">
            <a:avLst/>
          </a:prstGeom>
          <a:noFill/>
        </p:spPr>
      </p:pic>
      <p:pic>
        <p:nvPicPr>
          <p:cNvPr id="2087" name="Picture 39" descr="biznes-zhyrn"/>
          <p:cNvPicPr>
            <a:picLocks noChangeAspect="1" noChangeArrowheads="1"/>
          </p:cNvPicPr>
          <p:nvPr/>
        </p:nvPicPr>
        <p:blipFill>
          <a:blip r:embed="rId22"/>
          <a:srcRect/>
          <a:stretch>
            <a:fillRect/>
          </a:stretch>
        </p:blipFill>
        <p:spPr bwMode="auto">
          <a:xfrm>
            <a:off x="4190998" y="4572008"/>
            <a:ext cx="800100" cy="352425"/>
          </a:xfrm>
          <a:prstGeom prst="rect">
            <a:avLst/>
          </a:prstGeom>
          <a:noFill/>
        </p:spPr>
      </p:pic>
      <p:pic>
        <p:nvPicPr>
          <p:cNvPr id="2086" name="Picture 38" descr="medi"/>
          <p:cNvPicPr>
            <a:picLocks noChangeAspect="1" noChangeArrowheads="1"/>
          </p:cNvPicPr>
          <p:nvPr/>
        </p:nvPicPr>
        <p:blipFill>
          <a:blip r:embed="rId23"/>
          <a:srcRect/>
          <a:stretch>
            <a:fillRect/>
          </a:stretch>
        </p:blipFill>
        <p:spPr bwMode="auto">
          <a:xfrm>
            <a:off x="5405444" y="4429132"/>
            <a:ext cx="600075" cy="609600"/>
          </a:xfrm>
          <a:prstGeom prst="rect">
            <a:avLst/>
          </a:prstGeom>
          <a:noFill/>
        </p:spPr>
      </p:pic>
      <p:pic>
        <p:nvPicPr>
          <p:cNvPr id="2084" name="Picture 36" descr="metronom"/>
          <p:cNvPicPr>
            <a:picLocks noChangeAspect="1" noChangeArrowheads="1"/>
          </p:cNvPicPr>
          <p:nvPr/>
        </p:nvPicPr>
        <p:blipFill>
          <a:blip r:embed="rId24"/>
          <a:srcRect/>
          <a:stretch>
            <a:fillRect/>
          </a:stretch>
        </p:blipFill>
        <p:spPr bwMode="auto">
          <a:xfrm>
            <a:off x="1047726" y="5291151"/>
            <a:ext cx="1437471" cy="357190"/>
          </a:xfrm>
          <a:prstGeom prst="rect">
            <a:avLst/>
          </a:prstGeom>
          <a:noFill/>
        </p:spPr>
      </p:pic>
      <p:pic>
        <p:nvPicPr>
          <p:cNvPr id="2083" name="Picture 35" descr="neviss_komplex"/>
          <p:cNvPicPr>
            <a:picLocks noChangeAspect="1" noChangeArrowheads="1"/>
          </p:cNvPicPr>
          <p:nvPr/>
        </p:nvPicPr>
        <p:blipFill>
          <a:blip r:embed="rId25"/>
          <a:srcRect/>
          <a:stretch>
            <a:fillRect/>
          </a:stretch>
        </p:blipFill>
        <p:spPr bwMode="auto">
          <a:xfrm>
            <a:off x="3047990" y="5267338"/>
            <a:ext cx="1209675" cy="428625"/>
          </a:xfrm>
          <a:prstGeom prst="rect">
            <a:avLst/>
          </a:prstGeom>
          <a:noFill/>
        </p:spPr>
      </p:pic>
      <p:pic>
        <p:nvPicPr>
          <p:cNvPr id="2082" name="Picture 34" descr="aif"/>
          <p:cNvPicPr>
            <a:picLocks noChangeAspect="1" noChangeArrowheads="1"/>
          </p:cNvPicPr>
          <p:nvPr/>
        </p:nvPicPr>
        <p:blipFill>
          <a:blip r:embed="rId26"/>
          <a:srcRect/>
          <a:stretch>
            <a:fillRect/>
          </a:stretch>
        </p:blipFill>
        <p:spPr bwMode="auto">
          <a:xfrm>
            <a:off x="4886328" y="5243525"/>
            <a:ext cx="1485900" cy="428625"/>
          </a:xfrm>
          <a:prstGeom prst="rect">
            <a:avLst/>
          </a:prstGeom>
          <a:noFill/>
        </p:spPr>
      </p:pic>
      <p:pic>
        <p:nvPicPr>
          <p:cNvPr id="2081" name="Picture 33" descr="sharm"/>
          <p:cNvPicPr>
            <a:picLocks noChangeAspect="1" noChangeArrowheads="1"/>
          </p:cNvPicPr>
          <p:nvPr/>
        </p:nvPicPr>
        <p:blipFill>
          <a:blip r:embed="rId27" cstate="print"/>
          <a:srcRect/>
          <a:stretch>
            <a:fillRect/>
          </a:stretch>
        </p:blipFill>
        <p:spPr bwMode="auto">
          <a:xfrm>
            <a:off x="976288" y="5881705"/>
            <a:ext cx="1543050" cy="352425"/>
          </a:xfrm>
          <a:prstGeom prst="rect">
            <a:avLst/>
          </a:prstGeom>
          <a:noFill/>
        </p:spPr>
      </p:pic>
      <p:pic>
        <p:nvPicPr>
          <p:cNvPr id="2080" name="Picture 32" descr="Image1"/>
          <p:cNvPicPr>
            <a:picLocks noChangeAspect="1" noChangeArrowheads="1"/>
          </p:cNvPicPr>
          <p:nvPr/>
        </p:nvPicPr>
        <p:blipFill>
          <a:blip r:embed="rId28"/>
          <a:srcRect/>
          <a:stretch>
            <a:fillRect/>
          </a:stretch>
        </p:blipFill>
        <p:spPr bwMode="auto">
          <a:xfrm>
            <a:off x="2905114" y="5891230"/>
            <a:ext cx="1609725" cy="342900"/>
          </a:xfrm>
          <a:prstGeom prst="rect">
            <a:avLst/>
          </a:prstGeom>
          <a:noFill/>
        </p:spPr>
      </p:pic>
      <p:pic>
        <p:nvPicPr>
          <p:cNvPr id="2079" name="Picture 31" descr="viborgsky_port"/>
          <p:cNvPicPr>
            <a:picLocks noChangeAspect="1" noChangeArrowheads="1"/>
          </p:cNvPicPr>
          <p:nvPr/>
        </p:nvPicPr>
        <p:blipFill>
          <a:blip r:embed="rId29" cstate="print"/>
          <a:srcRect/>
          <a:stretch>
            <a:fillRect/>
          </a:stretch>
        </p:blipFill>
        <p:spPr bwMode="auto">
          <a:xfrm>
            <a:off x="4905378" y="5895993"/>
            <a:ext cx="1438275" cy="323850"/>
          </a:xfrm>
          <a:prstGeom prst="rect">
            <a:avLst/>
          </a:prstGeom>
          <a:noFill/>
        </p:spPr>
      </p:pic>
      <p:sp>
        <p:nvSpPr>
          <p:cNvPr id="2109" name="Rectangle 61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2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</a:rPr>
              <a:t> </a:t>
            </a:r>
            <a:endParaRPr kumimoji="0" lang="ru-RU" sz="9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pic>
        <p:nvPicPr>
          <p:cNvPr id="2110" name="Picture 62" descr="\\Notebook4\рабочий стол 4\Logo\ready\rhs.jpg"/>
          <p:cNvPicPr>
            <a:picLocks noChangeAspect="1" noChangeArrowheads="1"/>
          </p:cNvPicPr>
          <p:nvPr/>
        </p:nvPicPr>
        <p:blipFill>
          <a:blip r:embed="rId30"/>
          <a:srcRect/>
          <a:stretch>
            <a:fillRect/>
          </a:stretch>
        </p:blipFill>
        <p:spPr bwMode="auto">
          <a:xfrm>
            <a:off x="7548584" y="2000240"/>
            <a:ext cx="928694" cy="335236"/>
          </a:xfrm>
          <a:prstGeom prst="rect">
            <a:avLst/>
          </a:prstGeom>
          <a:noFill/>
        </p:spPr>
      </p:pic>
      <p:pic>
        <p:nvPicPr>
          <p:cNvPr id="2111" name="Picture 63" descr="\\Notebook4\рабочий стол 4\Logo\ready\progress.jpg"/>
          <p:cNvPicPr>
            <a:picLocks noChangeAspect="1" noChangeArrowheads="1"/>
          </p:cNvPicPr>
          <p:nvPr/>
        </p:nvPicPr>
        <p:blipFill>
          <a:blip r:embed="rId31"/>
          <a:srcRect/>
          <a:stretch>
            <a:fillRect/>
          </a:stretch>
        </p:blipFill>
        <p:spPr bwMode="auto">
          <a:xfrm>
            <a:off x="6949458" y="5282956"/>
            <a:ext cx="1214446" cy="360622"/>
          </a:xfrm>
          <a:prstGeom prst="rect">
            <a:avLst/>
          </a:prstGeom>
          <a:noFill/>
        </p:spPr>
      </p:pic>
      <p:pic>
        <p:nvPicPr>
          <p:cNvPr id="2112" name="Picture 64" descr="\\Notebook4\рабочий стол 4\Logo\ready\free_choise.jpg"/>
          <p:cNvPicPr>
            <a:picLocks noChangeAspect="1" noChangeArrowheads="1"/>
          </p:cNvPicPr>
          <p:nvPr/>
        </p:nvPicPr>
        <p:blipFill>
          <a:blip r:embed="rId32"/>
          <a:srcRect/>
          <a:stretch>
            <a:fillRect/>
          </a:stretch>
        </p:blipFill>
        <p:spPr bwMode="auto">
          <a:xfrm>
            <a:off x="7548584" y="3643314"/>
            <a:ext cx="870862" cy="285752"/>
          </a:xfrm>
          <a:prstGeom prst="rect">
            <a:avLst/>
          </a:prstGeom>
          <a:noFill/>
        </p:spPr>
      </p:pic>
      <p:pic>
        <p:nvPicPr>
          <p:cNvPr id="2113" name="Picture 65" descr="\\Notebook4\рабочий стол 4\Logo\ready\personal-mix.jpg"/>
          <p:cNvPicPr>
            <a:picLocks noChangeAspect="1" noChangeArrowheads="1"/>
          </p:cNvPicPr>
          <p:nvPr/>
        </p:nvPicPr>
        <p:blipFill>
          <a:blip r:embed="rId33" cstate="print"/>
          <a:srcRect/>
          <a:stretch>
            <a:fillRect/>
          </a:stretch>
        </p:blipFill>
        <p:spPr bwMode="auto">
          <a:xfrm>
            <a:off x="6933290" y="5888372"/>
            <a:ext cx="1309672" cy="353965"/>
          </a:xfrm>
          <a:prstGeom prst="rect">
            <a:avLst/>
          </a:prstGeom>
          <a:noFill/>
        </p:spPr>
      </p:pic>
      <p:pic>
        <p:nvPicPr>
          <p:cNvPr id="2115" name="Picture 67" descr="\\Notebook4\рабочий стол 4\Logo\ready\Terminal (baltbereg).jpg"/>
          <p:cNvPicPr>
            <a:picLocks noChangeAspect="1" noChangeArrowheads="1"/>
          </p:cNvPicPr>
          <p:nvPr/>
        </p:nvPicPr>
        <p:blipFill>
          <a:blip r:embed="rId34" cstate="print"/>
          <a:srcRect/>
          <a:stretch>
            <a:fillRect/>
          </a:stretch>
        </p:blipFill>
        <p:spPr bwMode="auto">
          <a:xfrm>
            <a:off x="7660980" y="2714620"/>
            <a:ext cx="688164" cy="500066"/>
          </a:xfrm>
          <a:prstGeom prst="rect">
            <a:avLst/>
          </a:prstGeom>
          <a:noFill/>
        </p:spPr>
      </p:pic>
      <p:pic>
        <p:nvPicPr>
          <p:cNvPr id="1026" name="Picture 2" descr="C:\Documents and Settings\User\Рабочий стол\Logo\ready\vekton.jpg"/>
          <p:cNvPicPr>
            <a:picLocks noChangeAspect="1" noChangeArrowheads="1"/>
          </p:cNvPicPr>
          <p:nvPr/>
        </p:nvPicPr>
        <p:blipFill>
          <a:blip r:embed="rId35"/>
          <a:srcRect/>
          <a:stretch>
            <a:fillRect/>
          </a:stretch>
        </p:blipFill>
        <p:spPr bwMode="auto">
          <a:xfrm>
            <a:off x="5353056" y="3561417"/>
            <a:ext cx="714380" cy="653396"/>
          </a:xfrm>
          <a:prstGeom prst="rect">
            <a:avLst/>
          </a:prstGeom>
          <a:noFill/>
        </p:spPr>
      </p:pic>
      <p:pic>
        <p:nvPicPr>
          <p:cNvPr id="2" name="Picture 2" descr="C:\Documents and Settings\User\Рабочий стол\Логотипы клиентов\ready\astera.jpg"/>
          <p:cNvPicPr>
            <a:picLocks noChangeAspect="1" noChangeArrowheads="1"/>
          </p:cNvPicPr>
          <p:nvPr/>
        </p:nvPicPr>
        <p:blipFill>
          <a:blip r:embed="rId36"/>
          <a:srcRect/>
          <a:stretch>
            <a:fillRect/>
          </a:stretch>
        </p:blipFill>
        <p:spPr bwMode="auto">
          <a:xfrm>
            <a:off x="814361" y="3714752"/>
            <a:ext cx="900108" cy="300036"/>
          </a:xfrm>
          <a:prstGeom prst="rect">
            <a:avLst/>
          </a:prstGeom>
          <a:noFill/>
        </p:spPr>
      </p:pic>
      <p:pic>
        <p:nvPicPr>
          <p:cNvPr id="1027" name="Picture 3" descr="arsagera"/>
          <p:cNvPicPr>
            <a:picLocks noChangeAspect="1" noChangeArrowheads="1"/>
          </p:cNvPicPr>
          <p:nvPr/>
        </p:nvPicPr>
        <p:blipFill>
          <a:blip r:embed="rId37"/>
          <a:srcRect/>
          <a:stretch>
            <a:fillRect/>
          </a:stretch>
        </p:blipFill>
        <p:spPr bwMode="auto">
          <a:xfrm>
            <a:off x="7482860" y="4564070"/>
            <a:ext cx="985733" cy="3047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4" name="Picture 2" descr="C:\Documents and Settings\User\Рабочий стол\ОТДЕЛ ПРОДАЖ\Наши клиенты\Логотипы клиентов\Логотипы\megalit.jpg"/>
          <p:cNvPicPr>
            <a:picLocks noChangeAspect="1" noChangeArrowheads="1"/>
          </p:cNvPicPr>
          <p:nvPr/>
        </p:nvPicPr>
        <p:blipFill>
          <a:blip r:embed="rId38"/>
          <a:srcRect/>
          <a:stretch>
            <a:fillRect/>
          </a:stretch>
        </p:blipFill>
        <p:spPr bwMode="auto">
          <a:xfrm>
            <a:off x="6283314" y="4572009"/>
            <a:ext cx="1012557" cy="285752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2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17510" y="500042"/>
            <a:ext cx="8153400" cy="628632"/>
          </a:xfrm>
        </p:spPr>
        <p:txBody>
          <a:bodyPr>
            <a:noAutofit/>
          </a:bodyPr>
          <a:lstStyle/>
          <a:p>
            <a:r>
              <a:rPr lang="ru-RU" sz="4800" b="1" dirty="0" smtClean="0"/>
              <a:t>Разработчик</a:t>
            </a:r>
            <a:endParaRPr lang="ru-RU" sz="4800" b="1" dirty="0"/>
          </a:p>
        </p:txBody>
      </p:sp>
      <p:sp>
        <p:nvSpPr>
          <p:cNvPr id="182279" name="Text Box 7"/>
          <p:cNvSpPr txBox="1">
            <a:spLocks noChangeArrowheads="1"/>
          </p:cNvSpPr>
          <p:nvPr/>
        </p:nvSpPr>
        <p:spPr bwMode="auto">
          <a:xfrm>
            <a:off x="3330258" y="2129468"/>
            <a:ext cx="4857784" cy="200054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/>
            <a:r>
              <a:rPr lang="ru-RU" sz="2800" b="1" dirty="0">
                <a:solidFill>
                  <a:schemeClr val="tx1"/>
                </a:solidFill>
              </a:rPr>
              <a:t>ООО </a:t>
            </a:r>
            <a:r>
              <a:rPr lang="ru-RU" sz="2800" b="1" dirty="0" smtClean="0">
                <a:solidFill>
                  <a:schemeClr val="tx1"/>
                </a:solidFill>
              </a:rPr>
              <a:t>«Компания АСУ </a:t>
            </a:r>
            <a:r>
              <a:rPr lang="ru-RU" sz="2800" b="1" dirty="0">
                <a:solidFill>
                  <a:schemeClr val="tx1"/>
                </a:solidFill>
              </a:rPr>
              <a:t>XXI век»</a:t>
            </a:r>
          </a:p>
          <a:p>
            <a:pPr algn="l"/>
            <a:r>
              <a:rPr lang="ru-RU" sz="1600" dirty="0" smtClean="0">
                <a:solidFill>
                  <a:srgbClr val="000066"/>
                </a:solidFill>
              </a:rPr>
              <a:t>Разработка информационных систем для бизнеса.</a:t>
            </a:r>
            <a:endParaRPr lang="ru-RU" sz="1600" dirty="0">
              <a:solidFill>
                <a:srgbClr val="000066"/>
              </a:solidFill>
            </a:endParaRPr>
          </a:p>
          <a:p>
            <a:pPr algn="l"/>
            <a:endParaRPr lang="ru-RU" sz="1600" i="1" dirty="0">
              <a:solidFill>
                <a:srgbClr val="003399"/>
              </a:solidFill>
            </a:endParaRPr>
          </a:p>
          <a:p>
            <a:pPr algn="l"/>
            <a:r>
              <a:rPr lang="ru-RU" sz="1600" dirty="0" smtClean="0">
                <a:solidFill>
                  <a:schemeClr val="tx1"/>
                </a:solidFill>
              </a:rPr>
              <a:t>197110</a:t>
            </a:r>
            <a:r>
              <a:rPr lang="ru-RU" sz="1600" dirty="0">
                <a:solidFill>
                  <a:schemeClr val="tx1"/>
                </a:solidFill>
              </a:rPr>
              <a:t>, Санкт-Петербург, Петровский пр</a:t>
            </a:r>
            <a:r>
              <a:rPr lang="ru-RU" sz="1600" dirty="0" smtClean="0">
                <a:solidFill>
                  <a:schemeClr val="tx1"/>
                </a:solidFill>
              </a:rPr>
              <a:t>., д. 26</a:t>
            </a:r>
            <a:endParaRPr lang="ru-RU" sz="1600" dirty="0">
              <a:solidFill>
                <a:schemeClr val="tx1"/>
              </a:solidFill>
            </a:endParaRPr>
          </a:p>
          <a:p>
            <a:pPr algn="l"/>
            <a:r>
              <a:rPr lang="ru-RU" sz="1600" dirty="0">
                <a:solidFill>
                  <a:schemeClr val="tx1"/>
                </a:solidFill>
              </a:rPr>
              <a:t>тел</a:t>
            </a:r>
            <a:r>
              <a:rPr lang="ru-RU" sz="1600" dirty="0" smtClean="0">
                <a:solidFill>
                  <a:schemeClr val="tx1"/>
                </a:solidFill>
              </a:rPr>
              <a:t>. / факс</a:t>
            </a:r>
            <a:r>
              <a:rPr lang="ru-RU" sz="1600" dirty="0">
                <a:solidFill>
                  <a:schemeClr val="tx1"/>
                </a:solidFill>
              </a:rPr>
              <a:t>: (812) 350-94-14; 235-48-90</a:t>
            </a:r>
          </a:p>
          <a:p>
            <a:pPr algn="l"/>
            <a:r>
              <a:rPr lang="ru-RU" sz="1600" dirty="0" err="1" smtClean="0">
                <a:solidFill>
                  <a:schemeClr val="tx1"/>
                </a:solidFill>
                <a:hlinkClick r:id="rId3"/>
              </a:rPr>
              <a:t>www.asuxxivek.ru</a:t>
            </a:r>
            <a:endParaRPr lang="ru-RU" sz="1600" dirty="0">
              <a:solidFill>
                <a:schemeClr val="tx1"/>
              </a:solidFill>
            </a:endParaRPr>
          </a:p>
          <a:p>
            <a:pPr algn="l"/>
            <a:r>
              <a:rPr lang="en-US" sz="1600" dirty="0" smtClean="0">
                <a:latin typeface="Calibri" pitchFamily="34" charset="0"/>
                <a:hlinkClick r:id="rId4"/>
              </a:rPr>
              <a:t>mailbox</a:t>
            </a:r>
            <a:r>
              <a:rPr lang="ru-RU" sz="1600" dirty="0" smtClean="0">
                <a:solidFill>
                  <a:schemeClr val="tx1"/>
                </a:solidFill>
                <a:hlinkClick r:id="rId4"/>
              </a:rPr>
              <a:t>@</a:t>
            </a:r>
            <a:r>
              <a:rPr lang="ru-RU" sz="1600" dirty="0" err="1" smtClean="0">
                <a:solidFill>
                  <a:schemeClr val="tx1"/>
                </a:solidFill>
                <a:hlinkClick r:id="rId4"/>
              </a:rPr>
              <a:t>asuxxivek.ru</a:t>
            </a:r>
            <a:endParaRPr lang="ru-RU" sz="1600" dirty="0">
              <a:solidFill>
                <a:schemeClr val="tx1"/>
              </a:solidFill>
            </a:endParaRPr>
          </a:p>
        </p:txBody>
      </p:sp>
      <p:pic>
        <p:nvPicPr>
          <p:cNvPr id="182283" name="Picture 11" descr="ASU_logo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071538" y="2253172"/>
            <a:ext cx="1738335" cy="60432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Группа 6"/>
          <p:cNvGrpSpPr>
            <a:grpSpLocks/>
          </p:cNvGrpSpPr>
          <p:nvPr/>
        </p:nvGrpSpPr>
        <p:grpSpPr bwMode="auto">
          <a:xfrm>
            <a:off x="957245" y="2025640"/>
            <a:ext cx="1089025" cy="1090613"/>
            <a:chOff x="2134586" y="856"/>
            <a:chExt cx="1089589" cy="1089589"/>
          </a:xfrm>
        </p:grpSpPr>
        <p:sp>
          <p:nvSpPr>
            <p:cNvPr id="20" name="Овал 19"/>
            <p:cNvSpPr/>
            <p:nvPr/>
          </p:nvSpPr>
          <p:spPr>
            <a:xfrm>
              <a:off x="2134586" y="856"/>
              <a:ext cx="1089589" cy="108958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3" name="Овал 4"/>
            <p:cNvSpPr/>
            <p:nvPr/>
          </p:nvSpPr>
          <p:spPr>
            <a:xfrm>
              <a:off x="2293418" y="161043"/>
              <a:ext cx="771925" cy="769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1</a:t>
              </a:r>
            </a:p>
          </p:txBody>
        </p:sp>
      </p:grpSp>
      <p:grpSp>
        <p:nvGrpSpPr>
          <p:cNvPr id="24" name="Группа 7"/>
          <p:cNvGrpSpPr>
            <a:grpSpLocks/>
          </p:cNvGrpSpPr>
          <p:nvPr/>
        </p:nvGrpSpPr>
        <p:grpSpPr bwMode="auto">
          <a:xfrm>
            <a:off x="941370" y="3508365"/>
            <a:ext cx="1089025" cy="1089025"/>
            <a:chOff x="2494568" y="1344329"/>
            <a:chExt cx="1089589" cy="1089589"/>
          </a:xfrm>
        </p:grpSpPr>
        <p:sp>
          <p:nvSpPr>
            <p:cNvPr id="26" name="Овал 25"/>
            <p:cNvSpPr/>
            <p:nvPr/>
          </p:nvSpPr>
          <p:spPr>
            <a:xfrm>
              <a:off x="2494568" y="1344329"/>
              <a:ext cx="1089589" cy="108958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27" name="Овал 6"/>
            <p:cNvSpPr/>
            <p:nvPr/>
          </p:nvSpPr>
          <p:spPr>
            <a:xfrm>
              <a:off x="2653400" y="1503161"/>
              <a:ext cx="771925" cy="77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2</a:t>
              </a:r>
            </a:p>
          </p:txBody>
        </p:sp>
      </p:grpSp>
      <p:grpSp>
        <p:nvGrpSpPr>
          <p:cNvPr id="28" name="Группа 8"/>
          <p:cNvGrpSpPr>
            <a:grpSpLocks/>
          </p:cNvGrpSpPr>
          <p:nvPr/>
        </p:nvGrpSpPr>
        <p:grpSpPr bwMode="auto">
          <a:xfrm>
            <a:off x="949308" y="4979978"/>
            <a:ext cx="1089025" cy="1090612"/>
            <a:chOff x="2134586" y="2687801"/>
            <a:chExt cx="1089589" cy="1089589"/>
          </a:xfrm>
        </p:grpSpPr>
        <p:sp>
          <p:nvSpPr>
            <p:cNvPr id="29" name="Овал 28"/>
            <p:cNvSpPr/>
            <p:nvPr/>
          </p:nvSpPr>
          <p:spPr>
            <a:xfrm>
              <a:off x="2134586" y="2687801"/>
              <a:ext cx="1089589" cy="1089589"/>
            </a:xfrm>
            <a:prstGeom prst="ellipse">
              <a:avLst/>
            </a:prstGeom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</p:sp>
        <p:sp>
          <p:nvSpPr>
            <p:cNvPr id="30" name="Овал 8"/>
            <p:cNvSpPr/>
            <p:nvPr/>
          </p:nvSpPr>
          <p:spPr>
            <a:xfrm>
              <a:off x="2293418" y="2847988"/>
              <a:ext cx="771925" cy="769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3</a:t>
              </a:r>
            </a:p>
          </p:txBody>
        </p:sp>
      </p:grpSp>
      <p:grpSp>
        <p:nvGrpSpPr>
          <p:cNvPr id="2" name="Группа 6"/>
          <p:cNvGrpSpPr>
            <a:grpSpLocks/>
          </p:cNvGrpSpPr>
          <p:nvPr/>
        </p:nvGrpSpPr>
        <p:grpSpPr bwMode="auto">
          <a:xfrm>
            <a:off x="954987" y="2019300"/>
            <a:ext cx="1089025" cy="1090613"/>
            <a:chOff x="2134586" y="856"/>
            <a:chExt cx="1089589" cy="1089589"/>
          </a:xfrm>
        </p:grpSpPr>
        <p:sp>
          <p:nvSpPr>
            <p:cNvPr id="14" name="Овал 13"/>
            <p:cNvSpPr/>
            <p:nvPr/>
          </p:nvSpPr>
          <p:spPr>
            <a:xfrm>
              <a:off x="2134586" y="856"/>
              <a:ext cx="1089589" cy="108958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5" name="Овал 4"/>
            <p:cNvSpPr/>
            <p:nvPr/>
          </p:nvSpPr>
          <p:spPr>
            <a:xfrm>
              <a:off x="2293418" y="161043"/>
              <a:ext cx="771925" cy="769214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1</a:t>
              </a:r>
            </a:p>
          </p:txBody>
        </p:sp>
      </p:grpSp>
      <p:grpSp>
        <p:nvGrpSpPr>
          <p:cNvPr id="3" name="Группа 7"/>
          <p:cNvGrpSpPr>
            <a:grpSpLocks/>
          </p:cNvGrpSpPr>
          <p:nvPr/>
        </p:nvGrpSpPr>
        <p:grpSpPr bwMode="auto">
          <a:xfrm>
            <a:off x="939112" y="3502025"/>
            <a:ext cx="1089025" cy="1089025"/>
            <a:chOff x="2494568" y="1344329"/>
            <a:chExt cx="1089589" cy="1089589"/>
          </a:xfrm>
        </p:grpSpPr>
        <p:sp>
          <p:nvSpPr>
            <p:cNvPr id="12" name="Овал 11"/>
            <p:cNvSpPr/>
            <p:nvPr/>
          </p:nvSpPr>
          <p:spPr>
            <a:xfrm>
              <a:off x="2494568" y="1344329"/>
              <a:ext cx="1089589" cy="108958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3" name="Овал 6"/>
            <p:cNvSpPr/>
            <p:nvPr/>
          </p:nvSpPr>
          <p:spPr>
            <a:xfrm>
              <a:off x="2653400" y="1503161"/>
              <a:ext cx="771925" cy="771925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2</a:t>
              </a:r>
            </a:p>
          </p:txBody>
        </p:sp>
      </p:grpSp>
      <p:grpSp>
        <p:nvGrpSpPr>
          <p:cNvPr id="4" name="Группа 8"/>
          <p:cNvGrpSpPr>
            <a:grpSpLocks/>
          </p:cNvGrpSpPr>
          <p:nvPr/>
        </p:nvGrpSpPr>
        <p:grpSpPr bwMode="auto">
          <a:xfrm>
            <a:off x="947050" y="4973638"/>
            <a:ext cx="1089025" cy="1090612"/>
            <a:chOff x="2134586" y="2687801"/>
            <a:chExt cx="1089589" cy="1089589"/>
          </a:xfrm>
        </p:grpSpPr>
        <p:sp>
          <p:nvSpPr>
            <p:cNvPr id="10" name="Овал 9"/>
            <p:cNvSpPr/>
            <p:nvPr/>
          </p:nvSpPr>
          <p:spPr>
            <a:xfrm>
              <a:off x="2134586" y="2687801"/>
              <a:ext cx="1089589" cy="1089589"/>
            </a:xfrm>
            <a:prstGeom prst="ellipse">
              <a:avLst/>
            </a:prstGeom>
          </p:spPr>
          <p:style>
            <a:lnRef idx="0">
              <a:schemeClr val="accent2"/>
            </a:lnRef>
            <a:fillRef idx="3">
              <a:schemeClr val="accent2"/>
            </a:fillRef>
            <a:effectRef idx="3">
              <a:schemeClr val="accent2"/>
            </a:effectRef>
            <a:fontRef idx="minor">
              <a:schemeClr val="lt1"/>
            </a:fontRef>
          </p:style>
        </p:sp>
        <p:sp>
          <p:nvSpPr>
            <p:cNvPr id="11" name="Овал 8"/>
            <p:cNvSpPr/>
            <p:nvPr/>
          </p:nvSpPr>
          <p:spPr>
            <a:xfrm>
              <a:off x="2293418" y="2847988"/>
              <a:ext cx="771925" cy="769216"/>
            </a:xfrm>
            <a:prstGeom prst="rect">
              <a:avLst/>
            </a:prstGeom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lIns="31750" tIns="31750" rIns="31750" bIns="31750" spcCol="1270" anchor="ctr"/>
            <a:lstStyle/>
            <a:p>
              <a:pPr algn="ctr" defTabSz="22225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5000" dirty="0"/>
                <a:t>3</a:t>
              </a:r>
            </a:p>
          </p:txBody>
        </p:sp>
      </p:grpSp>
      <p:sp>
        <p:nvSpPr>
          <p:cNvPr id="18" name="Заголовок 1"/>
          <p:cNvSpPr txBox="1">
            <a:spLocks/>
          </p:cNvSpPr>
          <p:nvPr/>
        </p:nvSpPr>
        <p:spPr>
          <a:xfrm>
            <a:off x="609600" y="466725"/>
            <a:ext cx="8153400" cy="714375"/>
          </a:xfrm>
          <a:prstGeom prst="rect">
            <a:avLst/>
          </a:prstGeom>
        </p:spPr>
        <p:txBody>
          <a:bodyPr anchor="ctr"/>
          <a:lstStyle/>
          <a:p>
            <a:pPr fontAlgn="auto">
              <a:lnSpc>
                <a:spcPct val="90000"/>
              </a:lnSpc>
              <a:spcAft>
                <a:spcPts val="0"/>
              </a:spcAft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«Экспресс-Финансы» – это… </a:t>
            </a:r>
            <a:endParaRPr lang="ru-RU" sz="4400" dirty="0">
              <a:solidFill>
                <a:schemeClr val="tx2"/>
              </a:solidFill>
              <a:latin typeface="+mj-lt"/>
              <a:ea typeface="+mj-ea"/>
              <a:cs typeface="+mj-cs"/>
            </a:endParaRPr>
          </a:p>
        </p:txBody>
      </p:sp>
      <p:pic>
        <p:nvPicPr>
          <p:cNvPr id="24594" name="Picture 33" descr="ASU_logo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286750" y="6500813"/>
            <a:ext cx="714375" cy="247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" name="Скругленный прямоугольник 4"/>
          <p:cNvSpPr/>
          <p:nvPr/>
        </p:nvSpPr>
        <p:spPr>
          <a:xfrm>
            <a:off x="2500298" y="2035752"/>
            <a:ext cx="6072230" cy="928694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«Экспресс-Финансы» – это </a:t>
            </a:r>
            <a:r>
              <a:rPr lang="ru-RU" sz="1600" b="1" dirty="0" smtClean="0">
                <a:solidFill>
                  <a:schemeClr val="accent6"/>
                </a:solidFill>
              </a:rPr>
              <a:t>инструмент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</a:rPr>
              <a:t>для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</a:rPr>
              <a:t>руководителя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директора, владельца бизнеса, позволяющий строить </a:t>
            </a:r>
            <a:r>
              <a:rPr lang="ru-RU" sz="1600" b="1" dirty="0" smtClean="0">
                <a:solidFill>
                  <a:schemeClr val="accent6"/>
                </a:solidFill>
              </a:rPr>
              <a:t>консолидированные итоговые отчеты</a:t>
            </a:r>
            <a:r>
              <a:rPr lang="ru-RU" sz="1600" dirty="0" smtClean="0">
                <a:solidFill>
                  <a:schemeClr val="accent6"/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о финансовой </a:t>
            </a:r>
            <a:b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деятельности предприятия.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2" name="Скругленный прямоугольник 4"/>
          <p:cNvSpPr/>
          <p:nvPr/>
        </p:nvSpPr>
        <p:spPr>
          <a:xfrm>
            <a:off x="2500298" y="3558582"/>
            <a:ext cx="6072230" cy="95279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/>
          <a:lstStyle/>
          <a:p>
            <a:pPr defTabSz="622300" fontAlgn="auto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«Экспресс-Финансы» –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это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600" b="1" dirty="0" smtClean="0">
                <a:solidFill>
                  <a:schemeClr val="accent6"/>
                </a:solidFill>
              </a:rPr>
              <a:t>не бухгалтерская программа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. </a:t>
            </a:r>
            <a: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  <a:t/>
            </a:r>
            <a:br>
              <a:rPr lang="ru-RU" sz="1600" dirty="0" smtClean="0">
                <a:solidFill>
                  <a:schemeClr val="accent2">
                    <a:lumMod val="75000"/>
                  </a:schemeClr>
                </a:solidFill>
              </a:rPr>
            </a:b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У бухгалтерии свои методы и инструменты (например, 1С), предназначенные для создания отчетности перед фискальными органами.  «Экспресс-Финансы» строят отчеты совсем другого рода.</a:t>
            </a:r>
            <a:endParaRPr lang="ru-RU" sz="1600" dirty="0">
              <a:solidFill>
                <a:schemeClr val="accent2">
                  <a:lumMod val="50000"/>
                </a:schemeClr>
              </a:solidFill>
            </a:endParaRPr>
          </a:p>
        </p:txBody>
      </p:sp>
      <p:sp>
        <p:nvSpPr>
          <p:cNvPr id="25" name="Скругленный прямоугольник 4"/>
          <p:cNvSpPr/>
          <p:nvPr/>
        </p:nvSpPr>
        <p:spPr>
          <a:xfrm>
            <a:off x="2500298" y="5000636"/>
            <a:ext cx="5929354" cy="1000132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lIns="53340" tIns="53340" rIns="53340" bIns="53340" spcCol="1270"/>
          <a:lstStyle/>
          <a:p>
            <a:pPr defTabSz="622300">
              <a:lnSpc>
                <a:spcPct val="90000"/>
              </a:lnSpc>
              <a:spcAft>
                <a:spcPct val="35000"/>
              </a:spcAft>
              <a:defRPr/>
            </a:pP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«Экспресс-Финансы» –  это информационная система, обеспечивающая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доступность и высочайшую надежность хранения данных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быстрая в настройке 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и развертывании, </a:t>
            </a:r>
            <a:r>
              <a:rPr lang="ru-RU" sz="1600" b="1" dirty="0" smtClean="0">
                <a:solidFill>
                  <a:schemeClr val="accent2">
                    <a:lumMod val="50000"/>
                  </a:schemeClr>
                </a:solidFill>
              </a:rPr>
              <a:t>простая в обслуживании</a:t>
            </a:r>
            <a:r>
              <a:rPr lang="ru-RU" sz="1600" dirty="0" smtClean="0">
                <a:solidFill>
                  <a:schemeClr val="accent2">
                    <a:lumMod val="50000"/>
                  </a:schemeClr>
                </a:solidFill>
              </a:rPr>
              <a:t> и техническом сопровождении.</a:t>
            </a:r>
          </a:p>
        </p:txBody>
      </p:sp>
      <p:sp>
        <p:nvSpPr>
          <p:cNvPr id="17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6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/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9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2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1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49" presetClass="exit" presetSubtype="0" ac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18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/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36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49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6932" name="Text Box 52"/>
          <p:cNvSpPr txBox="1">
            <a:spLocks noChangeArrowheads="1"/>
          </p:cNvSpPr>
          <p:nvPr/>
        </p:nvSpPr>
        <p:spPr bwMode="auto">
          <a:xfrm>
            <a:off x="922329" y="1633528"/>
            <a:ext cx="243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 dirty="0">
                <a:solidFill>
                  <a:schemeClr val="accent6"/>
                </a:solidFill>
              </a:rPr>
              <a:t>План</a:t>
            </a:r>
          </a:p>
        </p:txBody>
      </p:sp>
      <p:sp>
        <p:nvSpPr>
          <p:cNvPr id="506983" name="Text Box 103"/>
          <p:cNvSpPr txBox="1">
            <a:spLocks noChangeArrowheads="1"/>
          </p:cNvSpPr>
          <p:nvPr/>
        </p:nvSpPr>
        <p:spPr bwMode="auto">
          <a:xfrm>
            <a:off x="5072066" y="1629402"/>
            <a:ext cx="243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 dirty="0">
                <a:solidFill>
                  <a:schemeClr val="accent6"/>
                </a:solidFill>
              </a:rPr>
              <a:t>Факт</a:t>
            </a:r>
          </a:p>
        </p:txBody>
      </p:sp>
      <p:sp>
        <p:nvSpPr>
          <p:cNvPr id="2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Принцип работы программы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graphicFrame>
        <p:nvGraphicFramePr>
          <p:cNvPr id="23" name="Group 3"/>
          <p:cNvGraphicFramePr>
            <a:graphicFrameLocks noGrp="1"/>
          </p:cNvGraphicFramePr>
          <p:nvPr/>
        </p:nvGraphicFramePr>
        <p:xfrm>
          <a:off x="3000364" y="4478676"/>
          <a:ext cx="3071834" cy="195072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596760"/>
                <a:gridCol w="737537"/>
                <a:gridCol w="737537"/>
              </a:tblGrid>
              <a:tr h="235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Статья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Разность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%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+10%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Товары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-10 000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+60%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+19%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Заработная плата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-14%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Материалы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40 000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+56%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-10 000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6"/>
                          </a:solidFill>
                          <a:effectLst/>
                          <a:latin typeface="+mn-lt"/>
                        </a:rPr>
                        <a:t>-25%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4" name="Group 3"/>
          <p:cNvGraphicFramePr>
            <a:graphicFrameLocks noGrp="1"/>
          </p:cNvGraphicFramePr>
          <p:nvPr/>
        </p:nvGraphicFramePr>
        <p:xfrm>
          <a:off x="5072066" y="2008840"/>
          <a:ext cx="3071834" cy="195072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596760"/>
                <a:gridCol w="737537"/>
                <a:gridCol w="737537"/>
              </a:tblGrid>
              <a:tr h="235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Статья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220 000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Товары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Заработная плата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Материалы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190 000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9" name="Group 3"/>
          <p:cNvGraphicFramePr>
            <a:graphicFrameLocks noGrp="1"/>
          </p:cNvGraphicFramePr>
          <p:nvPr/>
        </p:nvGraphicFramePr>
        <p:xfrm>
          <a:off x="928662" y="2000240"/>
          <a:ext cx="3071834" cy="195072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596760"/>
                <a:gridCol w="737537"/>
                <a:gridCol w="737537"/>
              </a:tblGrid>
              <a:tr h="235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Статья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200 000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Товары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Заработная плата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80975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Материалы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8" name="Text Box 52"/>
          <p:cNvSpPr txBox="1">
            <a:spLocks noChangeArrowheads="1"/>
          </p:cNvSpPr>
          <p:nvPr/>
        </p:nvSpPr>
        <p:spPr bwMode="auto">
          <a:xfrm>
            <a:off x="2994031" y="4071942"/>
            <a:ext cx="2435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800" b="1" dirty="0" smtClean="0">
                <a:solidFill>
                  <a:schemeClr val="accent6"/>
                </a:solidFill>
              </a:rPr>
              <a:t>Отклонение</a:t>
            </a:r>
            <a:endParaRPr lang="ru-RU" sz="1800" b="1" dirty="0">
              <a:solidFill>
                <a:schemeClr val="accent6"/>
              </a:solidFill>
            </a:endParaRPr>
          </a:p>
        </p:txBody>
      </p:sp>
      <p:sp>
        <p:nvSpPr>
          <p:cNvPr id="11" name="Стрелка вправо 10"/>
          <p:cNvSpPr/>
          <p:nvPr/>
        </p:nvSpPr>
        <p:spPr>
          <a:xfrm>
            <a:off x="4280676" y="2357430"/>
            <a:ext cx="549780" cy="571504"/>
          </a:xfrm>
          <a:prstGeom prst="rightArrow">
            <a:avLst/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Стрелка вправо 11"/>
          <p:cNvSpPr/>
          <p:nvPr/>
        </p:nvSpPr>
        <p:spPr>
          <a:xfrm rot="18900000" flipH="1">
            <a:off x="6479494" y="4396938"/>
            <a:ext cx="549780" cy="571504"/>
          </a:xfrm>
          <a:prstGeom prst="rightArrow">
            <a:avLst/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Стрелка вправо 14"/>
          <p:cNvSpPr/>
          <p:nvPr/>
        </p:nvSpPr>
        <p:spPr>
          <a:xfrm rot="2700000" flipH="1" flipV="1">
            <a:off x="2023042" y="4318450"/>
            <a:ext cx="549780" cy="571504"/>
          </a:xfrm>
          <a:prstGeom prst="rightArrow">
            <a:avLst/>
          </a:prstGeom>
          <a:ln w="254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  <p:pic>
        <p:nvPicPr>
          <p:cNvPr id="13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Ввод данных в программу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30" name="Рисунок 29" descr="C:\Documents and Settings\User\Local Settings\Temporary Internet Files\Content.IE5\F2EZTA9R\MCj04339420000[1].pn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06547" y="1544316"/>
            <a:ext cx="1500198" cy="15001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1" name="Рисунок 30" descr="C:\Documents and Settings\User\Local Settings\Temporary Internet Files\Content.IE5\YJ73SIDA\MCj04339430000[1].pn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06547" y="3389004"/>
            <a:ext cx="1285884" cy="12801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3" name="Picture 3" descr="1clog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592365" y="2401572"/>
            <a:ext cx="1269062" cy="714380"/>
          </a:xfrm>
          <a:prstGeom prst="rect">
            <a:avLst/>
          </a:prstGeom>
          <a:noFill/>
        </p:spPr>
      </p:pic>
      <p:grpSp>
        <p:nvGrpSpPr>
          <p:cNvPr id="2" name="Group 8"/>
          <p:cNvGrpSpPr>
            <a:grpSpLocks/>
          </p:cNvGrpSpPr>
          <p:nvPr/>
        </p:nvGrpSpPr>
        <p:grpSpPr bwMode="auto">
          <a:xfrm>
            <a:off x="1592365" y="3960508"/>
            <a:ext cx="1285884" cy="1014005"/>
            <a:chOff x="779" y="2850"/>
            <a:chExt cx="1113" cy="874"/>
          </a:xfrm>
        </p:grpSpPr>
        <p:pic>
          <p:nvPicPr>
            <p:cNvPr id="19" name="Picture 9" descr="Excel_logo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1002" y="2850"/>
              <a:ext cx="632" cy="632"/>
            </a:xfrm>
            <a:prstGeom prst="rect">
              <a:avLst/>
            </a:prstGeom>
            <a:noFill/>
          </p:spPr>
        </p:pic>
        <p:sp>
          <p:nvSpPr>
            <p:cNvPr id="20" name="Text Box 10"/>
            <p:cNvSpPr txBox="1">
              <a:spLocks noChangeArrowheads="1"/>
            </p:cNvSpPr>
            <p:nvPr/>
          </p:nvSpPr>
          <p:spPr bwMode="auto">
            <a:xfrm>
              <a:off x="779" y="3485"/>
              <a:ext cx="1113" cy="239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algn="ctr"/>
              <a:r>
                <a:rPr lang="en-US" sz="1200" dirty="0" smtClean="0">
                  <a:solidFill>
                    <a:srgbClr val="009900"/>
                  </a:solidFill>
                  <a:latin typeface="Calibri" pitchFamily="34" charset="0"/>
                </a:rPr>
                <a:t>Microsoft Excel</a:t>
              </a:r>
              <a:endParaRPr lang="ru-RU" sz="1200" dirty="0">
                <a:solidFill>
                  <a:srgbClr val="009900"/>
                </a:solidFill>
                <a:latin typeface="Calibri" pitchFamily="34" charset="0"/>
              </a:endParaRPr>
            </a:p>
          </p:txBody>
        </p:sp>
      </p:grpSp>
      <p:sp>
        <p:nvSpPr>
          <p:cNvPr id="32" name="Text Box 103"/>
          <p:cNvSpPr txBox="1">
            <a:spLocks noChangeArrowheads="1"/>
          </p:cNvSpPr>
          <p:nvPr/>
        </p:nvSpPr>
        <p:spPr bwMode="auto">
          <a:xfrm>
            <a:off x="2163869" y="1830068"/>
            <a:ext cx="178595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b="1" dirty="0" smtClean="0"/>
              <a:t>Бухгалтер</a:t>
            </a:r>
            <a:r>
              <a:rPr lang="ru-RU" sz="1200" dirty="0" smtClean="0"/>
              <a:t/>
            </a:r>
            <a:br>
              <a:rPr lang="ru-RU" sz="1200" dirty="0" smtClean="0"/>
            </a:br>
            <a:r>
              <a:rPr lang="ru-RU" sz="1200" dirty="0" smtClean="0"/>
              <a:t>1С:Предприятие</a:t>
            </a:r>
            <a:endParaRPr lang="ru-RU" sz="1200" dirty="0"/>
          </a:p>
        </p:txBody>
      </p:sp>
      <p:sp>
        <p:nvSpPr>
          <p:cNvPr id="35" name="Text Box 103"/>
          <p:cNvSpPr txBox="1">
            <a:spLocks noChangeArrowheads="1"/>
          </p:cNvSpPr>
          <p:nvPr/>
        </p:nvSpPr>
        <p:spPr bwMode="auto">
          <a:xfrm>
            <a:off x="2163869" y="3419467"/>
            <a:ext cx="1336561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b="1" dirty="0" smtClean="0"/>
              <a:t>Оператор</a:t>
            </a:r>
            <a:br>
              <a:rPr lang="ru-RU" sz="1200" b="1" dirty="0" smtClean="0"/>
            </a:br>
            <a:r>
              <a:rPr lang="en-US" sz="1200" dirty="0" smtClean="0">
                <a:latin typeface="Calibri" pitchFamily="34" charset="0"/>
              </a:rPr>
              <a:t>Microsoft Excel</a:t>
            </a:r>
            <a:endParaRPr lang="ru-RU" sz="1200" dirty="0">
              <a:latin typeface="Calibri" pitchFamily="34" charset="0"/>
            </a:endParaRPr>
          </a:p>
        </p:txBody>
      </p:sp>
      <p:pic>
        <p:nvPicPr>
          <p:cNvPr id="39" name="Рисунок 38" descr="C:\Documents and Settings\User\Local Settings\Temporary Internet Files\Content.IE5\F2EZTA9R\MCj04339410000[1].png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806547" y="5049235"/>
            <a:ext cx="1285884" cy="13528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Рисунок 21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35175" y="5973472"/>
            <a:ext cx="1597656" cy="5842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41" name="Соединительная линия уступом 40"/>
          <p:cNvCxnSpPr>
            <a:stCxn id="13" idx="3"/>
            <a:endCxn id="66" idx="1"/>
          </p:cNvCxnSpPr>
          <p:nvPr/>
        </p:nvCxnSpPr>
        <p:spPr>
          <a:xfrm>
            <a:off x="2861427" y="2758762"/>
            <a:ext cx="1355097" cy="1568549"/>
          </a:xfrm>
          <a:prstGeom prst="bentConnector3">
            <a:avLst>
              <a:gd name="adj1" fmla="val 34818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4" name="Соединительная линия уступом 43"/>
          <p:cNvCxnSpPr>
            <a:endCxn id="66" idx="1"/>
          </p:cNvCxnSpPr>
          <p:nvPr/>
        </p:nvCxnSpPr>
        <p:spPr>
          <a:xfrm>
            <a:off x="2580174" y="4327128"/>
            <a:ext cx="1636350" cy="183"/>
          </a:xfrm>
          <a:prstGeom prst="bentConnector3">
            <a:avLst>
              <a:gd name="adj1" fmla="val 50000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47" name="Соединительная линия уступом 46"/>
          <p:cNvCxnSpPr>
            <a:stCxn id="22" idx="3"/>
            <a:endCxn id="66" idx="1"/>
          </p:cNvCxnSpPr>
          <p:nvPr/>
        </p:nvCxnSpPr>
        <p:spPr>
          <a:xfrm flipV="1">
            <a:off x="2832831" y="4327311"/>
            <a:ext cx="1383693" cy="1938263"/>
          </a:xfrm>
          <a:prstGeom prst="bentConnector3">
            <a:avLst>
              <a:gd name="adj1" fmla="val 36416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pic>
        <p:nvPicPr>
          <p:cNvPr id="65" name="Picture 75" descr="C:\Documents and Settings\User\Рабочий стол\cd_eu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716592" y="2971742"/>
            <a:ext cx="1693749" cy="1682550"/>
          </a:xfrm>
          <a:prstGeom prst="rect">
            <a:avLst/>
          </a:prstGeom>
          <a:noFill/>
        </p:spPr>
      </p:pic>
      <p:pic>
        <p:nvPicPr>
          <p:cNvPr id="66" name="Рисунок 65" descr="C:\Documents and Settings\User\Local Settings\Temporary Internet Files\Content.IE5\YJ73SIDA\MCj04315760000[1]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4216524" y="3614684"/>
            <a:ext cx="1428760" cy="142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67" name="Group 3"/>
          <p:cNvGraphicFramePr>
            <a:graphicFrameLocks noGrp="1"/>
          </p:cNvGraphicFramePr>
          <p:nvPr/>
        </p:nvGraphicFramePr>
        <p:xfrm>
          <a:off x="6981845" y="2646956"/>
          <a:ext cx="1733559" cy="237744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802391"/>
                <a:gridCol w="468061"/>
                <a:gridCol w="463107"/>
              </a:tblGrid>
              <a:tr h="18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Подразделения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Группа компаний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Товары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Услуги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ЗАО «Сатурн»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Арендная плата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Зарплата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Рабочим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Служащим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Материалы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Энергозатраты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Прочее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70" name="Стрелка вниз 69"/>
          <p:cNvSpPr/>
          <p:nvPr/>
        </p:nvSpPr>
        <p:spPr>
          <a:xfrm rot="16167026">
            <a:off x="6413942" y="3757459"/>
            <a:ext cx="508560" cy="2251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0" name="Text Box 103"/>
          <p:cNvSpPr txBox="1">
            <a:spLocks noChangeArrowheads="1"/>
          </p:cNvSpPr>
          <p:nvPr/>
        </p:nvSpPr>
        <p:spPr bwMode="auto">
          <a:xfrm>
            <a:off x="3424682" y="2726345"/>
            <a:ext cx="107157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 smtClean="0">
                <a:solidFill>
                  <a:schemeClr val="accent6"/>
                </a:solidFill>
              </a:rPr>
              <a:t>Учет безналичных средств</a:t>
            </a:r>
            <a:endParaRPr lang="ru-RU" sz="12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81" name="Text Box 103"/>
          <p:cNvSpPr txBox="1">
            <a:spLocks noChangeArrowheads="1"/>
          </p:cNvSpPr>
          <p:nvPr/>
        </p:nvSpPr>
        <p:spPr bwMode="auto">
          <a:xfrm>
            <a:off x="3415610" y="4343780"/>
            <a:ext cx="78581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 smtClean="0">
                <a:solidFill>
                  <a:schemeClr val="accent6"/>
                </a:solidFill>
              </a:rPr>
              <a:t>Учет наличных средств</a:t>
            </a:r>
            <a:endParaRPr lang="ru-RU" sz="1200" dirty="0">
              <a:solidFill>
                <a:schemeClr val="accent6"/>
              </a:solidFill>
              <a:latin typeface="Calibri" pitchFamily="34" charset="0"/>
            </a:endParaRPr>
          </a:p>
        </p:txBody>
      </p:sp>
      <p:sp>
        <p:nvSpPr>
          <p:cNvPr id="86" name="Text Box 103"/>
          <p:cNvSpPr txBox="1">
            <a:spLocks noChangeArrowheads="1"/>
          </p:cNvSpPr>
          <p:nvPr/>
        </p:nvSpPr>
        <p:spPr bwMode="auto">
          <a:xfrm>
            <a:off x="2143108" y="5473406"/>
            <a:ext cx="114300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 smtClean="0"/>
              <a:t>Ручной ввод данных</a:t>
            </a:r>
            <a:endParaRPr lang="ru-RU" sz="1200" dirty="0"/>
          </a:p>
        </p:txBody>
      </p:sp>
      <p:sp>
        <p:nvSpPr>
          <p:cNvPr id="87" name="Text Box 103"/>
          <p:cNvSpPr txBox="1">
            <a:spLocks noChangeArrowheads="1"/>
          </p:cNvSpPr>
          <p:nvPr/>
        </p:nvSpPr>
        <p:spPr bwMode="auto">
          <a:xfrm>
            <a:off x="4143372" y="5616282"/>
            <a:ext cx="421484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Ввод данных в программу «Экспресс-Финансы» осуществляется </a:t>
            </a:r>
            <a:r>
              <a:rPr lang="ru-RU" sz="1200" b="1" dirty="0" smtClean="0">
                <a:solidFill>
                  <a:schemeClr val="accent6"/>
                </a:solidFill>
              </a:rPr>
              <a:t>вручную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или с помощью </a:t>
            </a:r>
            <a:r>
              <a:rPr lang="ru-RU" sz="1200" b="1" dirty="0" smtClean="0">
                <a:solidFill>
                  <a:schemeClr val="accent6"/>
                </a:solidFill>
              </a:rPr>
              <a:t>импорта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из учетной системы 1С:Предприятие и электронных таблиц 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  <a:latin typeface="Calibri" pitchFamily="34" charset="0"/>
              </a:rPr>
              <a:t>Excel</a:t>
            </a:r>
            <a:r>
              <a:rPr lang="en-US" sz="1200" dirty="0" smtClean="0">
                <a:solidFill>
                  <a:schemeClr val="accent2">
                    <a:lumMod val="50000"/>
                  </a:schemeClr>
                </a:solidFill>
              </a:rPr>
              <a:t>.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24" name="Picture 33" descr="ASU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4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Импорт</a:t>
            </a:r>
            <a:r>
              <a:rPr kumimoji="0" lang="ru-RU" sz="4400" b="1" i="0" u="none" strike="noStrike" kern="1200" cap="none" spc="0" normalizeH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 данных из 1С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12" name="Рисунок 11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46195" y="1739888"/>
            <a:ext cx="1000132" cy="835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" name="Группа 28"/>
          <p:cNvGrpSpPr/>
          <p:nvPr/>
        </p:nvGrpSpPr>
        <p:grpSpPr>
          <a:xfrm>
            <a:off x="1332013" y="2025640"/>
            <a:ext cx="500066" cy="642942"/>
            <a:chOff x="4071934" y="2714620"/>
            <a:chExt cx="659788" cy="785818"/>
          </a:xfrm>
        </p:grpSpPr>
        <p:sp>
          <p:nvSpPr>
            <p:cNvPr id="28" name="Блок-схема: магнитный диск 27"/>
            <p:cNvSpPr/>
            <p:nvPr/>
          </p:nvSpPr>
          <p:spPr>
            <a:xfrm>
              <a:off x="4071934" y="2714620"/>
              <a:ext cx="642942" cy="78581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27" name="Picture 3" descr="1c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8780" y="3054964"/>
              <a:ext cx="642942" cy="361925"/>
            </a:xfrm>
            <a:prstGeom prst="rect">
              <a:avLst/>
            </a:prstGeom>
            <a:noFill/>
          </p:spPr>
        </p:pic>
      </p:grpSp>
      <p:pic>
        <p:nvPicPr>
          <p:cNvPr id="15" name="Рисунок 14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1285975" y="2827334"/>
            <a:ext cx="905063" cy="6977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Рисунок 16"/>
          <p:cNvPicPr/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350622" y="5668978"/>
            <a:ext cx="905063" cy="7826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Рисунок 17" descr="C:\Documents and Settings\User\Local Settings\Temporary Internet Files\Content.IE5\ORPIKEY8\MCj03111620000[1].wmf"/>
          <p:cNvPicPr/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415270" y="4632642"/>
            <a:ext cx="775768" cy="77554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" name="Рисунок 22"/>
          <p:cNvPicPr/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285975" y="3701035"/>
            <a:ext cx="840415" cy="7674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0" name="Группа 29"/>
          <p:cNvGrpSpPr/>
          <p:nvPr/>
        </p:nvGrpSpPr>
        <p:grpSpPr>
          <a:xfrm>
            <a:off x="2015566" y="3041648"/>
            <a:ext cx="484855" cy="642942"/>
            <a:chOff x="4071934" y="2714620"/>
            <a:chExt cx="659788" cy="785818"/>
          </a:xfrm>
        </p:grpSpPr>
        <p:sp>
          <p:nvSpPr>
            <p:cNvPr id="31" name="Блок-схема: магнитный диск 30"/>
            <p:cNvSpPr/>
            <p:nvPr/>
          </p:nvSpPr>
          <p:spPr>
            <a:xfrm>
              <a:off x="4071934" y="2714620"/>
              <a:ext cx="642942" cy="78581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2" name="Picture 3" descr="1c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8780" y="3054964"/>
              <a:ext cx="642942" cy="361925"/>
            </a:xfrm>
            <a:prstGeom prst="rect">
              <a:avLst/>
            </a:prstGeom>
            <a:noFill/>
          </p:spPr>
        </p:pic>
      </p:grpSp>
      <p:grpSp>
        <p:nvGrpSpPr>
          <p:cNvPr id="33" name="Группа 32"/>
          <p:cNvGrpSpPr/>
          <p:nvPr/>
        </p:nvGrpSpPr>
        <p:grpSpPr>
          <a:xfrm>
            <a:off x="2015566" y="4008442"/>
            <a:ext cx="484855" cy="642942"/>
            <a:chOff x="4071934" y="2714620"/>
            <a:chExt cx="659788" cy="785818"/>
          </a:xfrm>
        </p:grpSpPr>
        <p:sp>
          <p:nvSpPr>
            <p:cNvPr id="34" name="Блок-схема: магнитный диск 33"/>
            <p:cNvSpPr/>
            <p:nvPr/>
          </p:nvSpPr>
          <p:spPr>
            <a:xfrm>
              <a:off x="4071934" y="2714620"/>
              <a:ext cx="642942" cy="78581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5" name="Picture 3" descr="1c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8780" y="3054964"/>
              <a:ext cx="642942" cy="361925"/>
            </a:xfrm>
            <a:prstGeom prst="rect">
              <a:avLst/>
            </a:prstGeom>
            <a:noFill/>
          </p:spPr>
        </p:pic>
      </p:grpSp>
      <p:grpSp>
        <p:nvGrpSpPr>
          <p:cNvPr id="36" name="Группа 35"/>
          <p:cNvGrpSpPr/>
          <p:nvPr/>
        </p:nvGrpSpPr>
        <p:grpSpPr>
          <a:xfrm>
            <a:off x="2015566" y="4962536"/>
            <a:ext cx="484855" cy="642942"/>
            <a:chOff x="4071934" y="2714620"/>
            <a:chExt cx="659788" cy="785818"/>
          </a:xfrm>
        </p:grpSpPr>
        <p:sp>
          <p:nvSpPr>
            <p:cNvPr id="37" name="Блок-схема: магнитный диск 36"/>
            <p:cNvSpPr/>
            <p:nvPr/>
          </p:nvSpPr>
          <p:spPr>
            <a:xfrm>
              <a:off x="4071934" y="2714620"/>
              <a:ext cx="642942" cy="78581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38" name="Picture 3" descr="1c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8780" y="3054964"/>
              <a:ext cx="642942" cy="361925"/>
            </a:xfrm>
            <a:prstGeom prst="rect">
              <a:avLst/>
            </a:prstGeom>
            <a:noFill/>
          </p:spPr>
        </p:pic>
      </p:grpSp>
      <p:grpSp>
        <p:nvGrpSpPr>
          <p:cNvPr id="39" name="Группа 38"/>
          <p:cNvGrpSpPr/>
          <p:nvPr/>
        </p:nvGrpSpPr>
        <p:grpSpPr>
          <a:xfrm>
            <a:off x="2015566" y="5954730"/>
            <a:ext cx="484855" cy="642942"/>
            <a:chOff x="4071934" y="2714620"/>
            <a:chExt cx="659788" cy="785818"/>
          </a:xfrm>
        </p:grpSpPr>
        <p:sp>
          <p:nvSpPr>
            <p:cNvPr id="40" name="Блок-схема: магнитный диск 39"/>
            <p:cNvSpPr/>
            <p:nvPr/>
          </p:nvSpPr>
          <p:spPr>
            <a:xfrm>
              <a:off x="4071934" y="2714620"/>
              <a:ext cx="642942" cy="785818"/>
            </a:xfrm>
            <a:prstGeom prst="flowChartMagneticDisk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pic>
          <p:nvPicPr>
            <p:cNvPr id="41" name="Picture 3" descr="1clogo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088780" y="3054964"/>
              <a:ext cx="642942" cy="361925"/>
            </a:xfrm>
            <a:prstGeom prst="rect">
              <a:avLst/>
            </a:prstGeom>
            <a:noFill/>
          </p:spPr>
        </p:pic>
      </p:grpSp>
      <p:sp>
        <p:nvSpPr>
          <p:cNvPr id="42" name="Text Box 103"/>
          <p:cNvSpPr txBox="1">
            <a:spLocks noChangeArrowheads="1"/>
          </p:cNvSpPr>
          <p:nvPr/>
        </p:nvSpPr>
        <p:spPr bwMode="auto">
          <a:xfrm>
            <a:off x="1441551" y="1668450"/>
            <a:ext cx="1785950" cy="2857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 smtClean="0"/>
              <a:t>Группа компаний «Марс»</a:t>
            </a:r>
            <a:endParaRPr lang="ru-RU" sz="1200" dirty="0"/>
          </a:p>
        </p:txBody>
      </p:sp>
      <p:sp>
        <p:nvSpPr>
          <p:cNvPr id="43" name="Text Box 103"/>
          <p:cNvSpPr txBox="1">
            <a:spLocks noChangeArrowheads="1"/>
          </p:cNvSpPr>
          <p:nvPr/>
        </p:nvSpPr>
        <p:spPr bwMode="auto">
          <a:xfrm>
            <a:off x="2257849" y="3721102"/>
            <a:ext cx="1214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 smtClean="0"/>
              <a:t>ООО «Юпитер»</a:t>
            </a:r>
            <a:endParaRPr lang="ru-RU" sz="1200" dirty="0"/>
          </a:p>
        </p:txBody>
      </p:sp>
      <p:sp>
        <p:nvSpPr>
          <p:cNvPr id="44" name="Text Box 103"/>
          <p:cNvSpPr txBox="1">
            <a:spLocks noChangeArrowheads="1"/>
          </p:cNvSpPr>
          <p:nvPr/>
        </p:nvSpPr>
        <p:spPr bwMode="auto">
          <a:xfrm>
            <a:off x="2265469" y="2745100"/>
            <a:ext cx="1000132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 smtClean="0"/>
              <a:t>ЗАО «Сатурн»</a:t>
            </a:r>
            <a:endParaRPr lang="ru-RU" sz="1200" dirty="0"/>
          </a:p>
        </p:txBody>
      </p:sp>
      <p:sp>
        <p:nvSpPr>
          <p:cNvPr id="46" name="Text Box 103"/>
          <p:cNvSpPr txBox="1">
            <a:spLocks noChangeArrowheads="1"/>
          </p:cNvSpPr>
          <p:nvPr/>
        </p:nvSpPr>
        <p:spPr bwMode="auto">
          <a:xfrm>
            <a:off x="2265469" y="4691887"/>
            <a:ext cx="1214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 smtClean="0"/>
              <a:t>ООО «Венера»</a:t>
            </a:r>
            <a:endParaRPr lang="ru-RU" sz="1200" dirty="0"/>
          </a:p>
        </p:txBody>
      </p:sp>
      <p:sp>
        <p:nvSpPr>
          <p:cNvPr id="47" name="Text Box 103"/>
          <p:cNvSpPr txBox="1">
            <a:spLocks noChangeArrowheads="1"/>
          </p:cNvSpPr>
          <p:nvPr/>
        </p:nvSpPr>
        <p:spPr bwMode="auto">
          <a:xfrm>
            <a:off x="2271501" y="5670111"/>
            <a:ext cx="1214446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 smtClean="0"/>
              <a:t>ЗАО «Уран»</a:t>
            </a:r>
            <a:endParaRPr lang="ru-RU" sz="1200" dirty="0"/>
          </a:p>
        </p:txBody>
      </p:sp>
      <p:cxnSp>
        <p:nvCxnSpPr>
          <p:cNvPr id="49" name="Shape 48"/>
          <p:cNvCxnSpPr>
            <a:stCxn id="12" idx="2"/>
            <a:endCxn id="15" idx="1"/>
          </p:cNvCxnSpPr>
          <p:nvPr/>
        </p:nvCxnSpPr>
        <p:spPr>
          <a:xfrm rot="16200000" flipH="1">
            <a:off x="865877" y="2756097"/>
            <a:ext cx="600482" cy="239714"/>
          </a:xfrm>
          <a:prstGeom prst="bentConnector2">
            <a:avLst/>
          </a:prstGeom>
          <a:ln w="2032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0" name="Shape 49"/>
          <p:cNvCxnSpPr>
            <a:stCxn id="12" idx="2"/>
            <a:endCxn id="23" idx="1"/>
          </p:cNvCxnSpPr>
          <p:nvPr/>
        </p:nvCxnSpPr>
        <p:spPr>
          <a:xfrm rot="16200000" flipH="1">
            <a:off x="411584" y="3210390"/>
            <a:ext cx="1509069" cy="239714"/>
          </a:xfrm>
          <a:prstGeom prst="bentConnector2">
            <a:avLst/>
          </a:prstGeom>
          <a:ln w="2032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3" name="Shape 52"/>
          <p:cNvCxnSpPr>
            <a:stCxn id="12" idx="2"/>
            <a:endCxn id="18" idx="1"/>
          </p:cNvCxnSpPr>
          <p:nvPr/>
        </p:nvCxnSpPr>
        <p:spPr>
          <a:xfrm rot="16200000" flipH="1">
            <a:off x="8414" y="3613559"/>
            <a:ext cx="2444702" cy="369009"/>
          </a:xfrm>
          <a:prstGeom prst="bentConnector2">
            <a:avLst/>
          </a:prstGeom>
          <a:ln w="2032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6" name="Shape 55"/>
          <p:cNvCxnSpPr>
            <a:stCxn id="12" idx="2"/>
            <a:endCxn id="17" idx="1"/>
          </p:cNvCxnSpPr>
          <p:nvPr/>
        </p:nvCxnSpPr>
        <p:spPr>
          <a:xfrm rot="16200000" flipH="1">
            <a:off x="-543861" y="4165834"/>
            <a:ext cx="3484604" cy="304361"/>
          </a:xfrm>
          <a:prstGeom prst="bentConnector2">
            <a:avLst/>
          </a:prstGeom>
          <a:ln w="20320"/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pic>
        <p:nvPicPr>
          <p:cNvPr id="63" name="Picture 75" descr="C:\Documents and Settings\User\Рабочий стол\cd_eu.gif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378449" y="3357562"/>
            <a:ext cx="1693749" cy="1682550"/>
          </a:xfrm>
          <a:prstGeom prst="rect">
            <a:avLst/>
          </a:prstGeom>
          <a:noFill/>
        </p:spPr>
      </p:pic>
      <p:pic>
        <p:nvPicPr>
          <p:cNvPr id="64" name="Рисунок 63" descr="C:\Documents and Settings\User\Local Settings\Temporary Internet Files\Content.IE5\YJ73SIDA\MCj04315760000[1].png"/>
          <p:cNvPicPr/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878381" y="4000504"/>
            <a:ext cx="1428760" cy="14252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67" name="Соединительная линия уступом 66"/>
          <p:cNvCxnSpPr>
            <a:endCxn id="64" idx="1"/>
          </p:cNvCxnSpPr>
          <p:nvPr/>
        </p:nvCxnSpPr>
        <p:spPr>
          <a:xfrm>
            <a:off x="1832079" y="2452163"/>
            <a:ext cx="2046302" cy="2260968"/>
          </a:xfrm>
          <a:prstGeom prst="bentConnector3">
            <a:avLst>
              <a:gd name="adj1" fmla="val 88480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0" name="Соединительная линия уступом 69"/>
          <p:cNvCxnSpPr>
            <a:endCxn id="64" idx="1"/>
          </p:cNvCxnSpPr>
          <p:nvPr/>
        </p:nvCxnSpPr>
        <p:spPr>
          <a:xfrm>
            <a:off x="2500421" y="3468171"/>
            <a:ext cx="1377960" cy="1244960"/>
          </a:xfrm>
          <a:prstGeom prst="bentConnector3">
            <a:avLst>
              <a:gd name="adj1" fmla="val 82834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79" name="Соединительная линия уступом 78"/>
          <p:cNvCxnSpPr>
            <a:endCxn id="64" idx="1"/>
          </p:cNvCxnSpPr>
          <p:nvPr/>
        </p:nvCxnSpPr>
        <p:spPr>
          <a:xfrm>
            <a:off x="2500421" y="4434965"/>
            <a:ext cx="1377960" cy="278166"/>
          </a:xfrm>
          <a:prstGeom prst="bentConnector3">
            <a:avLst>
              <a:gd name="adj1" fmla="val 83008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89" name="Соединительная линия уступом 88"/>
          <p:cNvCxnSpPr>
            <a:endCxn id="64" idx="1"/>
          </p:cNvCxnSpPr>
          <p:nvPr/>
        </p:nvCxnSpPr>
        <p:spPr>
          <a:xfrm flipV="1">
            <a:off x="2500421" y="4713131"/>
            <a:ext cx="1377960" cy="675928"/>
          </a:xfrm>
          <a:prstGeom prst="bentConnector3">
            <a:avLst>
              <a:gd name="adj1" fmla="val 83180"/>
            </a:avLst>
          </a:prstGeom>
          <a:ln w="19050"/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cxnSp>
        <p:nvCxnSpPr>
          <p:cNvPr id="93" name="Соединительная линия уступом 92"/>
          <p:cNvCxnSpPr>
            <a:endCxn id="64" idx="1"/>
          </p:cNvCxnSpPr>
          <p:nvPr/>
        </p:nvCxnSpPr>
        <p:spPr>
          <a:xfrm flipV="1">
            <a:off x="2500421" y="4713131"/>
            <a:ext cx="1377960" cy="1668122"/>
          </a:xfrm>
          <a:prstGeom prst="bentConnector3">
            <a:avLst>
              <a:gd name="adj1" fmla="val 83180"/>
            </a:avLst>
          </a:prstGeom>
          <a:ln w="19050">
            <a:headEnd type="none" w="med" len="med"/>
            <a:tailEnd type="arrow" w="med" len="med"/>
          </a:ln>
        </p:spPr>
        <p:style>
          <a:lnRef idx="1">
            <a:schemeClr val="accent2"/>
          </a:lnRef>
          <a:fillRef idx="0">
            <a:schemeClr val="accent2"/>
          </a:fillRef>
          <a:effectRef idx="0">
            <a:schemeClr val="accent2"/>
          </a:effectRef>
          <a:fontRef idx="minor">
            <a:schemeClr val="tx1"/>
          </a:fontRef>
        </p:style>
      </p:cxnSp>
      <p:graphicFrame>
        <p:nvGraphicFramePr>
          <p:cNvPr id="98" name="Group 3"/>
          <p:cNvGraphicFramePr>
            <a:graphicFrameLocks noGrp="1"/>
          </p:cNvGraphicFramePr>
          <p:nvPr/>
        </p:nvGraphicFramePr>
        <p:xfrm>
          <a:off x="6643702" y="3032776"/>
          <a:ext cx="1733559" cy="237744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802391"/>
                <a:gridCol w="468061"/>
                <a:gridCol w="463107"/>
              </a:tblGrid>
              <a:tr h="18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Подразделения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Группа компаний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Товары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Услуги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ЗАО «Сатурн»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Арендная плата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Зарплата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Рабочим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Служащим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Материалы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Энергозатраты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Прочее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8" name="Group 3"/>
          <p:cNvGraphicFramePr>
            <a:graphicFrameLocks noGrp="1"/>
          </p:cNvGraphicFramePr>
          <p:nvPr/>
        </p:nvGraphicFramePr>
        <p:xfrm>
          <a:off x="6796102" y="3185176"/>
          <a:ext cx="1733559" cy="237744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802391"/>
                <a:gridCol w="468061"/>
                <a:gridCol w="463107"/>
              </a:tblGrid>
              <a:tr h="18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Проекты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Товары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Товары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180 000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Услуги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178 000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Услуги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Арендная плата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50 000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Зарплата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116 000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Рабочим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33 000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u="none" strike="noStrike" cap="none" normalizeH="0" baseline="0" smtClean="0">
                          <a:ln>
                            <a:noFill/>
                          </a:ln>
                          <a:effectLst/>
                        </a:rPr>
                        <a:t>Служащим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83 000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Материалы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12 000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Энергозатраты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20 000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Прочее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119" name="Group 3"/>
          <p:cNvGraphicFramePr>
            <a:graphicFrameLocks noGrp="1"/>
          </p:cNvGraphicFramePr>
          <p:nvPr/>
        </p:nvGraphicFramePr>
        <p:xfrm>
          <a:off x="6948502" y="3337576"/>
          <a:ext cx="1733559" cy="237744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802391"/>
                <a:gridCol w="468061"/>
                <a:gridCol w="463107"/>
              </a:tblGrid>
              <a:tr h="18280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Статья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Товары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Услуги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 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Арендная плата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Зарплата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Рабочим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72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Служащим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Материалы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Энергозатраты</a:t>
                      </a: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3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Прочее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1828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2"/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122" name="Стрелка вниз 121"/>
          <p:cNvSpPr/>
          <p:nvPr/>
        </p:nvSpPr>
        <p:spPr>
          <a:xfrm rot="16167026">
            <a:off x="6075799" y="4143279"/>
            <a:ext cx="508560" cy="225144"/>
          </a:xfrm>
          <a:prstGeom prst="downArrow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4" name="Text Box 103"/>
          <p:cNvSpPr txBox="1">
            <a:spLocks noChangeArrowheads="1"/>
          </p:cNvSpPr>
          <p:nvPr/>
        </p:nvSpPr>
        <p:spPr bwMode="auto">
          <a:xfrm>
            <a:off x="4000496" y="2000240"/>
            <a:ext cx="371477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 smtClean="0">
                <a:solidFill>
                  <a:schemeClr val="accent1">
                    <a:lumMod val="75000"/>
                  </a:schemeClr>
                </a:solidFill>
              </a:rPr>
              <a:t>Программа «Экспресс-Финансы»  импортирует данные из нескольких баз 1С и строит консолидированные отчеты по объединенным данным.</a:t>
            </a:r>
            <a:endParaRPr lang="ru-RU" sz="12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125" name="Text Box 103"/>
          <p:cNvSpPr txBox="1">
            <a:spLocks noChangeArrowheads="1"/>
          </p:cNvSpPr>
          <p:nvPr/>
        </p:nvSpPr>
        <p:spPr bwMode="auto">
          <a:xfrm>
            <a:off x="4071934" y="5929330"/>
            <a:ext cx="321471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Импорт данных осуществляется из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любой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</a:t>
            </a:r>
            <a:r>
              <a:rPr lang="ru-RU" sz="1200" b="1" dirty="0" smtClean="0">
                <a:solidFill>
                  <a:schemeClr val="accent2">
                    <a:lumMod val="50000"/>
                  </a:schemeClr>
                </a:solidFill>
              </a:rPr>
              <a:t>конфигурации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 1С:Предприятие 7.7.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45" name="Picture 33" descr="ASU_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4400" b="1" dirty="0" smtClean="0">
                <a:solidFill>
                  <a:schemeClr val="tx2"/>
                </a:solidFill>
                <a:latin typeface="+mj-lt"/>
                <a:ea typeface="+mj-ea"/>
                <a:cs typeface="+mj-cs"/>
              </a:rPr>
              <a:t>Финансовая операция</a:t>
            </a:r>
            <a:endParaRPr kumimoji="0" lang="ru-RU" sz="44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722286" y="1951026"/>
            <a:ext cx="4286280" cy="4071966"/>
          </a:xfrm>
          <a:prstGeom prst="rect">
            <a:avLst/>
          </a:prstGeom>
          <a:solidFill>
            <a:srgbClr val="ECE9D8"/>
          </a:solidFill>
          <a:ln>
            <a:solidFill>
              <a:srgbClr val="016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722286" y="1951026"/>
            <a:ext cx="4286280" cy="285752"/>
          </a:xfrm>
          <a:prstGeom prst="rect">
            <a:avLst/>
          </a:prstGeom>
          <a:gradFill flip="none" rotWithShape="1">
            <a:gsLst>
              <a:gs pos="0">
                <a:srgbClr val="0160F5">
                  <a:shade val="30000"/>
                  <a:satMod val="115000"/>
                </a:srgbClr>
              </a:gs>
              <a:gs pos="50000">
                <a:srgbClr val="0160F5">
                  <a:shade val="67500"/>
                  <a:satMod val="115000"/>
                </a:srgbClr>
              </a:gs>
              <a:gs pos="100000">
                <a:srgbClr val="0160F5">
                  <a:shade val="100000"/>
                  <a:satMod val="115000"/>
                </a:srgbClr>
              </a:gs>
            </a:gsLst>
            <a:lin ang="5400000" scaled="1"/>
            <a:tileRect/>
          </a:gradFill>
          <a:ln>
            <a:solidFill>
              <a:srgbClr val="0160F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200" dirty="0" smtClean="0"/>
              <a:t>Финансовая операция</a:t>
            </a:r>
            <a:endParaRPr lang="ru-RU" sz="1200" dirty="0"/>
          </a:p>
        </p:txBody>
      </p:sp>
      <p:grpSp>
        <p:nvGrpSpPr>
          <p:cNvPr id="15" name="Группа 14"/>
          <p:cNvGrpSpPr/>
          <p:nvPr/>
        </p:nvGrpSpPr>
        <p:grpSpPr>
          <a:xfrm>
            <a:off x="4727576" y="1986748"/>
            <a:ext cx="214314" cy="214314"/>
            <a:chOff x="12215866" y="1785926"/>
            <a:chExt cx="214314" cy="214314"/>
          </a:xfrm>
        </p:grpSpPr>
        <p:sp>
          <p:nvSpPr>
            <p:cNvPr id="8" name="Скругленный прямоугольник 7"/>
            <p:cNvSpPr/>
            <p:nvPr/>
          </p:nvSpPr>
          <p:spPr>
            <a:xfrm>
              <a:off x="12215866" y="1785926"/>
              <a:ext cx="214314" cy="214314"/>
            </a:xfrm>
            <a:prstGeom prst="roundRect">
              <a:avLst/>
            </a:prstGeom>
            <a:solidFill>
              <a:srgbClr val="E66D51"/>
            </a:solidFill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grpSp>
          <p:nvGrpSpPr>
            <p:cNvPr id="14" name="Группа 13"/>
            <p:cNvGrpSpPr/>
            <p:nvPr/>
          </p:nvGrpSpPr>
          <p:grpSpPr>
            <a:xfrm>
              <a:off x="12275399" y="1843811"/>
              <a:ext cx="95981" cy="95248"/>
              <a:chOff x="12427799" y="2414582"/>
              <a:chExt cx="95981" cy="95248"/>
            </a:xfrm>
          </p:grpSpPr>
          <p:cxnSp>
            <p:nvCxnSpPr>
              <p:cNvPr id="11" name="Прямая соединительная линия 10"/>
              <p:cNvCxnSpPr/>
              <p:nvPr/>
            </p:nvCxnSpPr>
            <p:spPr>
              <a:xfrm rot="16200000" flipH="1">
                <a:off x="12430180" y="2416230"/>
                <a:ext cx="93600" cy="93600"/>
              </a:xfrm>
              <a:prstGeom prst="line">
                <a:avLst/>
              </a:prstGeom>
              <a:ln w="28575">
                <a:solidFill>
                  <a:srgbClr val="F6FA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3" name="Прямая соединительная линия 12"/>
              <p:cNvCxnSpPr/>
              <p:nvPr/>
            </p:nvCxnSpPr>
            <p:spPr>
              <a:xfrm rot="5400000" flipH="1" flipV="1">
                <a:off x="12427799" y="2414582"/>
                <a:ext cx="93600" cy="93600"/>
              </a:xfrm>
              <a:prstGeom prst="line">
                <a:avLst/>
              </a:prstGeom>
              <a:ln w="28575">
                <a:solidFill>
                  <a:srgbClr val="F6FAFC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17" name="Прямоугольник 16"/>
          <p:cNvSpPr/>
          <p:nvPr/>
        </p:nvSpPr>
        <p:spPr>
          <a:xfrm>
            <a:off x="2139932" y="2435118"/>
            <a:ext cx="107157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09.07.2008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20" name="Прямоугольник 19"/>
          <p:cNvSpPr/>
          <p:nvPr/>
        </p:nvSpPr>
        <p:spPr>
          <a:xfrm>
            <a:off x="2997188" y="2435118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...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139932" y="3506688"/>
            <a:ext cx="2436928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ООО «Спектр»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6" name="Прямоугольник 35"/>
          <p:cNvSpPr/>
          <p:nvPr/>
        </p:nvSpPr>
        <p:spPr>
          <a:xfrm>
            <a:off x="4360860" y="3506688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...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7" name="TextBox 36"/>
          <p:cNvSpPr txBox="1"/>
          <p:nvPr/>
        </p:nvSpPr>
        <p:spPr>
          <a:xfrm>
            <a:off x="925486" y="3522047"/>
            <a:ext cx="11430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200" smtClean="0"/>
              <a:t>Организация:</a:t>
            </a:r>
            <a:endParaRPr lang="ru-RU" sz="1200" dirty="0"/>
          </a:p>
        </p:txBody>
      </p:sp>
      <p:sp>
        <p:nvSpPr>
          <p:cNvPr id="38" name="Прямоугольник 37"/>
          <p:cNvSpPr/>
          <p:nvPr/>
        </p:nvSpPr>
        <p:spPr>
          <a:xfrm>
            <a:off x="2139932" y="3149498"/>
            <a:ext cx="2436928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Обучение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39" name="Прямоугольник 38"/>
          <p:cNvSpPr/>
          <p:nvPr/>
        </p:nvSpPr>
        <p:spPr>
          <a:xfrm>
            <a:off x="4360860" y="3149498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...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925486" y="3164857"/>
            <a:ext cx="11430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200" dirty="0" smtClean="0"/>
              <a:t>Проект:</a:t>
            </a:r>
            <a:endParaRPr lang="ru-RU" sz="1200" dirty="0"/>
          </a:p>
        </p:txBody>
      </p:sp>
      <p:sp>
        <p:nvSpPr>
          <p:cNvPr id="41" name="Прямоугольник 40"/>
          <p:cNvSpPr/>
          <p:nvPr/>
        </p:nvSpPr>
        <p:spPr>
          <a:xfrm>
            <a:off x="2139932" y="2792308"/>
            <a:ext cx="2436928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Выручка от реализации товаров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2" name="Прямоугольник 41"/>
          <p:cNvSpPr/>
          <p:nvPr/>
        </p:nvSpPr>
        <p:spPr>
          <a:xfrm>
            <a:off x="4360860" y="2792308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...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43" name="TextBox 42"/>
          <p:cNvSpPr txBox="1"/>
          <p:nvPr/>
        </p:nvSpPr>
        <p:spPr>
          <a:xfrm>
            <a:off x="925486" y="2807667"/>
            <a:ext cx="11430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200" dirty="0" smtClean="0"/>
              <a:t>Статья:</a:t>
            </a:r>
            <a:endParaRPr lang="ru-RU" sz="1200" dirty="0"/>
          </a:p>
        </p:txBody>
      </p:sp>
      <p:sp>
        <p:nvSpPr>
          <p:cNvPr id="46" name="TextBox 45"/>
          <p:cNvSpPr txBox="1"/>
          <p:nvPr/>
        </p:nvSpPr>
        <p:spPr>
          <a:xfrm>
            <a:off x="925486" y="2450477"/>
            <a:ext cx="11430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200" dirty="0" smtClean="0"/>
              <a:t>Дата:</a:t>
            </a:r>
            <a:endParaRPr lang="ru-RU" sz="1200" dirty="0"/>
          </a:p>
        </p:txBody>
      </p:sp>
      <p:sp>
        <p:nvSpPr>
          <p:cNvPr id="50" name="Прямоугольник 49"/>
          <p:cNvSpPr/>
          <p:nvPr/>
        </p:nvSpPr>
        <p:spPr>
          <a:xfrm>
            <a:off x="2133582" y="3876480"/>
            <a:ext cx="2436928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Отдел продаж: региональный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1" name="Прямоугольник 50"/>
          <p:cNvSpPr/>
          <p:nvPr/>
        </p:nvSpPr>
        <p:spPr>
          <a:xfrm>
            <a:off x="4354510" y="3876480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...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925486" y="3891839"/>
            <a:ext cx="11430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200" dirty="0" smtClean="0"/>
              <a:t>Подразделение:</a:t>
            </a:r>
            <a:endParaRPr lang="ru-RU" sz="1200" dirty="0"/>
          </a:p>
        </p:txBody>
      </p:sp>
      <p:sp>
        <p:nvSpPr>
          <p:cNvPr id="53" name="Прямоугольник 52"/>
          <p:cNvSpPr/>
          <p:nvPr/>
        </p:nvSpPr>
        <p:spPr>
          <a:xfrm>
            <a:off x="2133582" y="4240118"/>
            <a:ext cx="2436928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Довженко Б. В.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4" name="Прямоугольник 53"/>
          <p:cNvSpPr/>
          <p:nvPr/>
        </p:nvSpPr>
        <p:spPr>
          <a:xfrm>
            <a:off x="4354510" y="4240118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...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925486" y="4255477"/>
            <a:ext cx="114300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200" dirty="0" smtClean="0"/>
              <a:t>Ответственный:</a:t>
            </a:r>
            <a:endParaRPr lang="ru-RU" sz="1200" dirty="0"/>
          </a:p>
        </p:txBody>
      </p:sp>
      <p:sp>
        <p:nvSpPr>
          <p:cNvPr id="56" name="Прямоугольник 55"/>
          <p:cNvSpPr/>
          <p:nvPr/>
        </p:nvSpPr>
        <p:spPr>
          <a:xfrm>
            <a:off x="1068362" y="4711708"/>
            <a:ext cx="3500462" cy="1000132"/>
          </a:xfrm>
          <a:prstGeom prst="rect">
            <a:avLst/>
          </a:prstGeom>
          <a:noFill/>
          <a:ln w="9525">
            <a:solidFill>
              <a:schemeClr val="bg1">
                <a:lumMod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9" name="TextBox 58"/>
          <p:cNvSpPr txBox="1"/>
          <p:nvPr/>
        </p:nvSpPr>
        <p:spPr>
          <a:xfrm>
            <a:off x="1022960" y="4944438"/>
            <a:ext cx="8240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200" dirty="0" smtClean="0"/>
              <a:t>Счет:</a:t>
            </a:r>
            <a:endParaRPr lang="ru-RU" sz="1200" dirty="0"/>
          </a:p>
        </p:txBody>
      </p:sp>
      <p:sp>
        <p:nvSpPr>
          <p:cNvPr id="60" name="Прямоугольник 59"/>
          <p:cNvSpPr/>
          <p:nvPr/>
        </p:nvSpPr>
        <p:spPr>
          <a:xfrm>
            <a:off x="1928794" y="4939576"/>
            <a:ext cx="235904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Р/с «Сбербанк»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1" name="Прямоугольник 60"/>
          <p:cNvSpPr/>
          <p:nvPr/>
        </p:nvSpPr>
        <p:spPr>
          <a:xfrm>
            <a:off x="4071834" y="4939576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...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2" name="TextBox 61"/>
          <p:cNvSpPr txBox="1"/>
          <p:nvPr/>
        </p:nvSpPr>
        <p:spPr>
          <a:xfrm>
            <a:off x="639734" y="5296566"/>
            <a:ext cx="1214446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r"/>
            <a:r>
              <a:rPr lang="ru-RU" sz="1200" dirty="0" smtClean="0"/>
              <a:t>Сумма:</a:t>
            </a:r>
            <a:endParaRPr lang="ru-RU" sz="1200" dirty="0"/>
          </a:p>
        </p:txBody>
      </p:sp>
      <p:sp>
        <p:nvSpPr>
          <p:cNvPr id="63" name="Прямоугольник 62"/>
          <p:cNvSpPr/>
          <p:nvPr/>
        </p:nvSpPr>
        <p:spPr>
          <a:xfrm>
            <a:off x="1924446" y="5286288"/>
            <a:ext cx="114418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12 000,00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5" name="Прямоугольник 64"/>
          <p:cNvSpPr/>
          <p:nvPr/>
        </p:nvSpPr>
        <p:spPr>
          <a:xfrm>
            <a:off x="3211502" y="5280235"/>
            <a:ext cx="107157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100" dirty="0" smtClean="0">
                <a:solidFill>
                  <a:schemeClr val="tx1"/>
                </a:solidFill>
              </a:rPr>
              <a:t>руб.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6" name="Прямоугольник 65"/>
          <p:cNvSpPr/>
          <p:nvPr/>
        </p:nvSpPr>
        <p:spPr>
          <a:xfrm>
            <a:off x="4068758" y="5280235"/>
            <a:ext cx="216000" cy="216000"/>
          </a:xfrm>
          <a:prstGeom prst="rect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36000" tIns="36000" rIns="36000" bIns="36000" rtlCol="0" anchor="ctr"/>
          <a:lstStyle/>
          <a:p>
            <a:pPr algn="ctr"/>
            <a:r>
              <a:rPr lang="ru-RU" sz="1100" dirty="0" smtClean="0">
                <a:solidFill>
                  <a:schemeClr val="tx1"/>
                </a:solidFill>
              </a:rPr>
              <a:t>...</a:t>
            </a:r>
            <a:endParaRPr lang="ru-RU" sz="1100" dirty="0">
              <a:solidFill>
                <a:schemeClr val="tx1"/>
              </a:solidFill>
            </a:endParaRPr>
          </a:p>
        </p:txBody>
      </p:sp>
      <p:sp>
        <p:nvSpPr>
          <p:cNvPr id="68" name="Text Box 294"/>
          <p:cNvSpPr txBox="1">
            <a:spLocks noChangeArrowheads="1"/>
          </p:cNvSpPr>
          <p:nvPr/>
        </p:nvSpPr>
        <p:spPr bwMode="auto">
          <a:xfrm>
            <a:off x="5286380" y="1839902"/>
            <a:ext cx="3286148" cy="43088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dirty="0">
                <a:solidFill>
                  <a:schemeClr val="tx1"/>
                </a:solidFill>
              </a:rPr>
              <a:t>Информация о финансовых поступлениях и расходах заносится в программу посредством создания </a:t>
            </a:r>
            <a:r>
              <a:rPr lang="ru-RU" sz="1400" b="1" dirty="0">
                <a:solidFill>
                  <a:schemeClr val="tx1"/>
                </a:solidFill>
              </a:rPr>
              <a:t>финансовых операций. </a:t>
            </a:r>
            <a:endParaRPr lang="ru-RU" sz="1400" b="1" dirty="0" smtClean="0">
              <a:solidFill>
                <a:schemeClr val="tx1"/>
              </a:solidFill>
            </a:endParaRPr>
          </a:p>
          <a:p>
            <a:pPr algn="l">
              <a:spcBef>
                <a:spcPct val="50000"/>
              </a:spcBef>
            </a:pPr>
            <a:r>
              <a:rPr lang="ru-RU" sz="1400" dirty="0" smtClean="0">
                <a:solidFill>
                  <a:schemeClr val="tx1"/>
                </a:solidFill>
              </a:rPr>
              <a:t>Любому </a:t>
            </a:r>
            <a:r>
              <a:rPr lang="ru-RU" sz="1400" dirty="0">
                <a:solidFill>
                  <a:schemeClr val="tx1"/>
                </a:solidFill>
              </a:rPr>
              <a:t>действию с денежными средствами в реальном мире ставится в соответствие финансовая операция в программе «Экспресс-Финансы». </a:t>
            </a:r>
            <a:endParaRPr lang="ru-RU" sz="1400" dirty="0" smtClean="0">
              <a:solidFill>
                <a:schemeClr val="tx1"/>
              </a:solidFill>
            </a:endParaRPr>
          </a:p>
          <a:p>
            <a:pPr algn="l">
              <a:spcBef>
                <a:spcPts val="1200"/>
              </a:spcBef>
              <a:spcAft>
                <a:spcPts val="600"/>
              </a:spcAft>
            </a:pPr>
            <a:r>
              <a:rPr lang="ru-RU" sz="1400" b="1" dirty="0" smtClean="0">
                <a:solidFill>
                  <a:schemeClr val="accent6"/>
                </a:solidFill>
              </a:rPr>
              <a:t>Финансовая операция характеризуется</a:t>
            </a:r>
            <a:r>
              <a:rPr lang="ru-RU" sz="1400" dirty="0" smtClean="0">
                <a:solidFill>
                  <a:schemeClr val="accent6"/>
                </a:solidFill>
              </a:rPr>
              <a:t>: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/>
              <a:t> финансовой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статьей</a:t>
            </a:r>
            <a:r>
              <a:rPr lang="ru-RU" sz="1400" dirty="0" smtClean="0"/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проектом</a:t>
            </a:r>
            <a:r>
              <a:rPr lang="ru-RU" sz="1400" dirty="0" smtClean="0">
                <a:solidFill>
                  <a:schemeClr val="tx1"/>
                </a:solidFill>
              </a:rPr>
              <a:t> (видом деятельности предприятия);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организацией</a:t>
            </a:r>
            <a:r>
              <a:rPr lang="ru-RU" sz="1400" dirty="0" smtClean="0">
                <a:solidFill>
                  <a:schemeClr val="tx1"/>
                </a:solidFill>
              </a:rPr>
              <a:t> (контрагентом);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подразделением</a:t>
            </a:r>
            <a:r>
              <a:rPr lang="ru-RU" sz="1400" dirty="0" smtClean="0"/>
              <a:t>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ответственным</a:t>
            </a:r>
            <a:r>
              <a:rPr lang="ru-RU" sz="1400" dirty="0" smtClean="0">
                <a:solidFill>
                  <a:schemeClr val="tx1"/>
                </a:solidFill>
              </a:rPr>
              <a:t> сотрудником;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/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счетом</a:t>
            </a:r>
            <a:r>
              <a:rPr lang="ru-RU" sz="1400" dirty="0" smtClean="0"/>
              <a:t>, куда поступили (откуда были перечислены) денежные средства;</a:t>
            </a:r>
          </a:p>
          <a:p>
            <a:pPr algn="l">
              <a:buFont typeface="Arial" pitchFamily="34" charset="0"/>
              <a:buChar char="•"/>
            </a:pPr>
            <a:r>
              <a:rPr lang="ru-RU" sz="1400" dirty="0" smtClean="0">
                <a:solidFill>
                  <a:schemeClr val="tx1"/>
                </a:solidFill>
              </a:rPr>
              <a:t>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суммой</a:t>
            </a:r>
            <a:r>
              <a:rPr lang="ru-RU" sz="1400" dirty="0" smtClean="0">
                <a:solidFill>
                  <a:schemeClr val="tx1"/>
                </a:solidFill>
              </a:rPr>
              <a:t> и </a:t>
            </a:r>
            <a:r>
              <a:rPr lang="ru-RU" sz="1400" b="1" dirty="0" smtClean="0">
                <a:solidFill>
                  <a:schemeClr val="accent2">
                    <a:lumMod val="75000"/>
                  </a:schemeClr>
                </a:solidFill>
              </a:rPr>
              <a:t>валютой</a:t>
            </a:r>
            <a:r>
              <a:rPr lang="ru-RU" sz="1400" dirty="0" smtClean="0">
                <a:solidFill>
                  <a:schemeClr val="tx1"/>
                </a:solidFill>
              </a:rPr>
              <a:t> платежа.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44" name="Picture 33" descr="ASU_log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45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6" name="AutoShape 6"/>
          <p:cNvSpPr>
            <a:spLocks noChangeArrowheads="1"/>
          </p:cNvSpPr>
          <p:nvPr/>
        </p:nvSpPr>
        <p:spPr bwMode="auto">
          <a:xfrm>
            <a:off x="-1387475" y="2898775"/>
            <a:ext cx="2160588" cy="1296988"/>
          </a:xfrm>
          <a:prstGeom prst="flowChartDocumen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" name="Group 3"/>
          <p:cNvGraphicFramePr>
            <a:graphicFrameLocks noGrp="1"/>
          </p:cNvGraphicFramePr>
          <p:nvPr/>
        </p:nvGraphicFramePr>
        <p:xfrm>
          <a:off x="588318" y="2285992"/>
          <a:ext cx="2571768" cy="316992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336822"/>
                <a:gridCol w="617473"/>
                <a:gridCol w="617473"/>
              </a:tblGrid>
              <a:tr h="235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Статья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Товары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 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Арендная плата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Заработная плата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Рабочим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Служащим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83 000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Материалы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Энергозатраты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Прочее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8" name="Group 3"/>
          <p:cNvGraphicFramePr>
            <a:graphicFrameLocks noGrp="1"/>
          </p:cNvGraphicFramePr>
          <p:nvPr/>
        </p:nvGraphicFramePr>
        <p:xfrm>
          <a:off x="3374400" y="2285992"/>
          <a:ext cx="2571768" cy="316992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336822"/>
                <a:gridCol w="617473"/>
                <a:gridCol w="617473"/>
              </a:tblGrid>
              <a:tr h="235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Органиизация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«Спектр»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161 000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ООО «Ромашка»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87 000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Интерэко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 «Зубр»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ООО «Тифлис»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33 000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ОАО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Строймаш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Картонтара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ЧП 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Картиросян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ООО «Игротека»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7 500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 «</a:t>
                      </a: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Ремкомплект</a:t>
                      </a: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ИП Рабинович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99 000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9" name="Group 3"/>
          <p:cNvGraphicFramePr>
            <a:graphicFrameLocks noGrp="1"/>
          </p:cNvGraphicFramePr>
          <p:nvPr/>
        </p:nvGraphicFramePr>
        <p:xfrm>
          <a:off x="6160482" y="2285992"/>
          <a:ext cx="2571768" cy="316992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336822"/>
                <a:gridCol w="617473"/>
                <a:gridCol w="617473"/>
              </a:tblGrid>
              <a:tr h="235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Проект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Товары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180 000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1С:Предприятие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60 000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Бухгалтерия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Торговля и склад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Экспресс-Финансы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Экспресс-Контакт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Услуги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178 000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Аудит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44 000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Настройка ПО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Обучение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54 000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Сопровождение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0" name="Text Box 103"/>
          <p:cNvSpPr txBox="1">
            <a:spLocks noChangeArrowheads="1"/>
          </p:cNvSpPr>
          <p:nvPr/>
        </p:nvSpPr>
        <p:spPr bwMode="auto">
          <a:xfrm>
            <a:off x="612416" y="1674488"/>
            <a:ext cx="2435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С группировкой по </a:t>
            </a:r>
            <a:r>
              <a:rPr lang="ru-RU" sz="1400" b="1" dirty="0" smtClean="0">
                <a:solidFill>
                  <a:srgbClr val="000066"/>
                </a:solidFill>
                <a:latin typeface="+mj-lt"/>
              </a:rPr>
              <a:t>финансовым статьям</a:t>
            </a:r>
            <a:endParaRPr lang="ru-RU" sz="14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Виды отчетов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ext Box 103"/>
          <p:cNvSpPr txBox="1">
            <a:spLocks noChangeArrowheads="1"/>
          </p:cNvSpPr>
          <p:nvPr/>
        </p:nvSpPr>
        <p:spPr bwMode="auto">
          <a:xfrm>
            <a:off x="3368067" y="1674488"/>
            <a:ext cx="2435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С группировкой по </a:t>
            </a:r>
            <a:r>
              <a:rPr lang="ru-RU" sz="1400" b="1" dirty="0" smtClean="0">
                <a:solidFill>
                  <a:srgbClr val="000066"/>
                </a:solidFill>
                <a:latin typeface="+mj-lt"/>
              </a:rPr>
              <a:t>организациям (контрагентам)</a:t>
            </a:r>
            <a:endParaRPr lang="ru-RU" sz="14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8" name="Text Box 103"/>
          <p:cNvSpPr txBox="1">
            <a:spLocks noChangeArrowheads="1"/>
          </p:cNvSpPr>
          <p:nvPr/>
        </p:nvSpPr>
        <p:spPr bwMode="auto">
          <a:xfrm>
            <a:off x="6157284" y="1674488"/>
            <a:ext cx="2435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С группировкой по </a:t>
            </a:r>
            <a:r>
              <a:rPr lang="ru-RU" sz="1400" b="1" dirty="0" smtClean="0">
                <a:solidFill>
                  <a:srgbClr val="000066"/>
                </a:solidFill>
                <a:latin typeface="+mj-lt"/>
              </a:rPr>
              <a:t>проектам</a:t>
            </a: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 </a:t>
            </a:r>
            <a:r>
              <a:rPr lang="ru-RU" sz="1400" b="1" dirty="0" smtClean="0">
                <a:solidFill>
                  <a:srgbClr val="000066"/>
                </a:solidFill>
                <a:latin typeface="+mj-lt"/>
              </a:rPr>
              <a:t>(направлениям деятельности)</a:t>
            </a:r>
            <a:endParaRPr lang="ru-RU" sz="14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9" name="Text Box 125"/>
          <p:cNvSpPr txBox="1">
            <a:spLocks noChangeArrowheads="1"/>
          </p:cNvSpPr>
          <p:nvPr/>
        </p:nvSpPr>
        <p:spPr bwMode="auto">
          <a:xfrm>
            <a:off x="561022" y="5585788"/>
            <a:ext cx="2592388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99"/>
                </a:solidFill>
              </a:rPr>
              <a:t>Отчет показывает,</a:t>
            </a:r>
            <a:r>
              <a:rPr lang="ru-RU" sz="1200" dirty="0" smtClean="0">
                <a:solidFill>
                  <a:schemeClr val="accent3"/>
                </a:solidFill>
              </a:rPr>
              <a:t> </a:t>
            </a:r>
            <a:r>
              <a:rPr lang="ru-RU" sz="1200" b="1" dirty="0" smtClean="0">
                <a:solidFill>
                  <a:schemeClr val="accent3"/>
                </a:solidFill>
              </a:rPr>
              <a:t>на что потрачены</a:t>
            </a:r>
            <a:r>
              <a:rPr lang="ru-RU" sz="1200" dirty="0" smtClean="0">
                <a:solidFill>
                  <a:srgbClr val="000099"/>
                </a:solidFill>
              </a:rPr>
              <a:t> и </a:t>
            </a:r>
            <a:r>
              <a:rPr lang="ru-RU" sz="1200" b="1" dirty="0" smtClean="0">
                <a:solidFill>
                  <a:schemeClr val="accent3"/>
                </a:solidFill>
              </a:rPr>
              <a:t>за что</a:t>
            </a:r>
            <a:r>
              <a:rPr lang="ru-RU" sz="1200" dirty="0" smtClean="0">
                <a:solidFill>
                  <a:schemeClr val="accent3"/>
                </a:solidFill>
              </a:rPr>
              <a:t> </a:t>
            </a:r>
            <a:r>
              <a:rPr lang="ru-RU" sz="1200" dirty="0" smtClean="0">
                <a:solidFill>
                  <a:srgbClr val="000099"/>
                </a:solidFill>
              </a:rPr>
              <a:t>были </a:t>
            </a:r>
            <a:r>
              <a:rPr lang="ru-RU" sz="1200" b="1" dirty="0" smtClean="0">
                <a:solidFill>
                  <a:schemeClr val="accent3"/>
                </a:solidFill>
              </a:rPr>
              <a:t>получены</a:t>
            </a:r>
            <a:r>
              <a:rPr lang="ru-RU" sz="1200" dirty="0" smtClean="0">
                <a:solidFill>
                  <a:srgbClr val="000099"/>
                </a:solidFill>
              </a:rPr>
              <a:t> денежные средства.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3357554" y="5585788"/>
            <a:ext cx="2571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99"/>
                </a:solidFill>
              </a:rPr>
              <a:t>Отчет показывает,</a:t>
            </a:r>
            <a:r>
              <a:rPr lang="ru-RU" sz="1200" dirty="0" smtClean="0">
                <a:solidFill>
                  <a:schemeClr val="accent3"/>
                </a:solidFill>
              </a:rPr>
              <a:t> </a:t>
            </a:r>
            <a:r>
              <a:rPr lang="ru-RU" sz="1200" b="1" dirty="0" smtClean="0">
                <a:solidFill>
                  <a:schemeClr val="accent3"/>
                </a:solidFill>
              </a:rPr>
              <a:t>каким (от каких) организациям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и</a:t>
            </a:r>
            <a:r>
              <a:rPr lang="ru-RU" sz="1200" b="1" dirty="0" smtClean="0">
                <a:solidFill>
                  <a:schemeClr val="accent3"/>
                </a:solidFill>
              </a:rPr>
              <a:t> в каком размере </a:t>
            </a:r>
            <a:r>
              <a:rPr lang="ru-RU" sz="1200" dirty="0" smtClean="0">
                <a:solidFill>
                  <a:srgbClr val="000099"/>
                </a:solidFill>
              </a:rPr>
              <a:t>были </a:t>
            </a:r>
            <a:r>
              <a:rPr lang="ru-RU" sz="1200" b="1" dirty="0" smtClean="0">
                <a:solidFill>
                  <a:schemeClr val="accent3"/>
                </a:solidFill>
              </a:rPr>
              <a:t>выплачены (получены) </a:t>
            </a:r>
            <a:r>
              <a:rPr lang="ru-RU" sz="1200" dirty="0" smtClean="0">
                <a:solidFill>
                  <a:srgbClr val="000099"/>
                </a:solidFill>
              </a:rPr>
              <a:t>денежные средства.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41" name="Text Box 125"/>
          <p:cNvSpPr txBox="1">
            <a:spLocks noChangeArrowheads="1"/>
          </p:cNvSpPr>
          <p:nvPr/>
        </p:nvSpPr>
        <p:spPr bwMode="auto">
          <a:xfrm>
            <a:off x="6143636" y="5585788"/>
            <a:ext cx="2571768" cy="8309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99"/>
                </a:solidFill>
              </a:rPr>
              <a:t>Отчет показывает,</a:t>
            </a:r>
            <a:r>
              <a:rPr lang="ru-RU" sz="1200" dirty="0" smtClean="0">
                <a:solidFill>
                  <a:schemeClr val="accent3"/>
                </a:solidFill>
              </a:rPr>
              <a:t>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какие приходы и расходы обеспечили</a:t>
            </a:r>
            <a:r>
              <a:rPr lang="ru-RU" sz="1200" b="1" dirty="0" smtClean="0">
                <a:solidFill>
                  <a:schemeClr val="accent3"/>
                </a:solidFill>
              </a:rPr>
              <a:t> различные проекты (направления, виды деятельности)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предприятия.</a:t>
            </a:r>
            <a:endParaRPr lang="ru-RU" sz="1200" dirty="0">
              <a:solidFill>
                <a:schemeClr val="accent2">
                  <a:lumMod val="50000"/>
                </a:schemeClr>
              </a:solidFill>
            </a:endParaRPr>
          </a:p>
        </p:txBody>
      </p:sp>
      <p:pic>
        <p:nvPicPr>
          <p:cNvPr id="13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  <p:sp>
        <p:nvSpPr>
          <p:cNvPr id="14" name="Нижний колонтитул 12"/>
          <p:cNvSpPr>
            <a:spLocks noGrp="1"/>
          </p:cNvSpPr>
          <p:nvPr>
            <p:ph type="ftr" sz="quarter" idx="11"/>
          </p:nvPr>
        </p:nvSpPr>
        <p:spPr>
          <a:xfrm>
            <a:off x="71438" y="6515348"/>
            <a:ext cx="2500298" cy="293687"/>
          </a:xfrm>
        </p:spPr>
        <p:txBody>
          <a:bodyPr/>
          <a:lstStyle/>
          <a:p>
            <a:pPr algn="l"/>
            <a:r>
              <a:rPr lang="ru-RU" sz="1000" dirty="0" smtClean="0"/>
              <a:t>Программа «Экспресс-Финансы»</a:t>
            </a:r>
            <a:endParaRPr lang="en-US" sz="1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06" name="AutoShape 6"/>
          <p:cNvSpPr>
            <a:spLocks noChangeArrowheads="1"/>
          </p:cNvSpPr>
          <p:nvPr/>
        </p:nvSpPr>
        <p:spPr bwMode="auto">
          <a:xfrm>
            <a:off x="-1387475" y="2898775"/>
            <a:ext cx="2160588" cy="1296988"/>
          </a:xfrm>
          <a:prstGeom prst="flowChartDocumen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endParaRPr lang="ru-RU"/>
          </a:p>
        </p:txBody>
      </p:sp>
      <p:graphicFrame>
        <p:nvGraphicFramePr>
          <p:cNvPr id="24" name="Group 3"/>
          <p:cNvGraphicFramePr>
            <a:graphicFrameLocks noGrp="1"/>
          </p:cNvGraphicFramePr>
          <p:nvPr/>
        </p:nvGraphicFramePr>
        <p:xfrm>
          <a:off x="5572132" y="1974854"/>
          <a:ext cx="2857520" cy="292608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643074"/>
                <a:gridCol w="607223"/>
                <a:gridCol w="607223"/>
              </a:tblGrid>
              <a:tr h="235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Подразделение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Группа компаний «Марс»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Администрация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 «Сатурн»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Администрация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Отдел продаж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161 000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80 000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324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Региональный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6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6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6FAFC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324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Санкт-Петербург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6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103 000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6FAF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F6FAFC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216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Производство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rgbClr val="EDF6F9"/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ООО «Юпитер»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97 000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ЗАО «Венера»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graphicFrame>
        <p:nvGraphicFramePr>
          <p:cNvPr id="28" name="Group 3"/>
          <p:cNvGraphicFramePr>
            <a:graphicFrameLocks noGrp="1"/>
          </p:cNvGraphicFramePr>
          <p:nvPr/>
        </p:nvGraphicFramePr>
        <p:xfrm>
          <a:off x="714348" y="4575206"/>
          <a:ext cx="2571768" cy="195072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336822"/>
                <a:gridCol w="617473"/>
                <a:gridCol w="617473"/>
              </a:tblGrid>
              <a:tr h="235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Ответственный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Довженко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70 000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Виноградов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Раппопорт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70 000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Решетова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48 000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Иванова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Маслаченко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116 000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30" name="Text Box 103"/>
          <p:cNvSpPr txBox="1">
            <a:spLocks noChangeArrowheads="1"/>
          </p:cNvSpPr>
          <p:nvPr/>
        </p:nvSpPr>
        <p:spPr bwMode="auto">
          <a:xfrm>
            <a:off x="714348" y="4003702"/>
            <a:ext cx="2435225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С группировкой по </a:t>
            </a:r>
            <a:r>
              <a:rPr lang="ru-RU" sz="1400" b="1" dirty="0" smtClean="0">
                <a:solidFill>
                  <a:srgbClr val="000066"/>
                </a:solidFill>
                <a:latin typeface="+mj-lt"/>
              </a:rPr>
              <a:t>ответственным (сотрудникам)</a:t>
            </a:r>
            <a:endParaRPr lang="ru-RU" sz="14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1" name="Заголовок 3"/>
          <p:cNvSpPr txBox="1">
            <a:spLocks/>
          </p:cNvSpPr>
          <p:nvPr/>
        </p:nvSpPr>
        <p:spPr>
          <a:xfrm>
            <a:off x="609600" y="357166"/>
            <a:ext cx="8248680" cy="790596"/>
          </a:xfrm>
          <a:prstGeom prst="rect">
            <a:avLst/>
          </a:prstGeom>
        </p:spPr>
        <p:txBody>
          <a:bodyPr vert="horz" anchor="ctr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48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Виды отчетов</a:t>
            </a:r>
            <a:endParaRPr kumimoji="0" lang="ru-RU" sz="4800" b="1" i="0" u="none" strike="noStrike" kern="1200" cap="none" spc="0" normalizeH="0" baseline="0" noProof="0" dirty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35" name="Text Box 103"/>
          <p:cNvSpPr txBox="1">
            <a:spLocks noChangeArrowheads="1"/>
          </p:cNvSpPr>
          <p:nvPr/>
        </p:nvSpPr>
        <p:spPr bwMode="auto">
          <a:xfrm>
            <a:off x="714348" y="1626204"/>
            <a:ext cx="24352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С группировкой по </a:t>
            </a:r>
            <a:r>
              <a:rPr lang="ru-RU" sz="1400" b="1" dirty="0" smtClean="0">
                <a:solidFill>
                  <a:srgbClr val="000066"/>
                </a:solidFill>
                <a:latin typeface="+mj-lt"/>
              </a:rPr>
              <a:t>счетам</a:t>
            </a:r>
            <a:endParaRPr lang="ru-RU" sz="1400" b="1" dirty="0">
              <a:solidFill>
                <a:srgbClr val="000066"/>
              </a:solidFill>
              <a:latin typeface="+mj-lt"/>
            </a:endParaRPr>
          </a:p>
        </p:txBody>
      </p:sp>
      <p:sp>
        <p:nvSpPr>
          <p:cNvPr id="39" name="Text Box 125"/>
          <p:cNvSpPr txBox="1">
            <a:spLocks noChangeArrowheads="1"/>
          </p:cNvSpPr>
          <p:nvPr/>
        </p:nvSpPr>
        <p:spPr bwMode="auto">
          <a:xfrm>
            <a:off x="3486782" y="4271571"/>
            <a:ext cx="185738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99"/>
                </a:solidFill>
              </a:rPr>
              <a:t>Отчет показывает </a:t>
            </a:r>
            <a:r>
              <a:rPr lang="ru-RU" sz="1200" b="1" dirty="0" smtClean="0">
                <a:solidFill>
                  <a:schemeClr val="accent3"/>
                </a:solidFill>
              </a:rPr>
              <a:t>остатки по счетам</a:t>
            </a:r>
            <a:r>
              <a:rPr lang="ru-RU" sz="1200" dirty="0" smtClean="0">
                <a:solidFill>
                  <a:schemeClr val="accent3"/>
                </a:solidFill>
              </a:rPr>
              <a:t> </a:t>
            </a:r>
            <a:r>
              <a:rPr lang="ru-RU" sz="1200" dirty="0" smtClean="0">
                <a:solidFill>
                  <a:srgbClr val="000099"/>
                </a:solidFill>
              </a:rPr>
              <a:t>на начало и конец периода и </a:t>
            </a:r>
            <a:r>
              <a:rPr lang="ru-RU" sz="1200" b="1" dirty="0" smtClean="0">
                <a:solidFill>
                  <a:schemeClr val="accent3"/>
                </a:solidFill>
              </a:rPr>
              <a:t>движения</a:t>
            </a:r>
            <a:r>
              <a:rPr lang="ru-RU" sz="1200" dirty="0" smtClean="0">
                <a:solidFill>
                  <a:srgbClr val="000099"/>
                </a:solidFill>
              </a:rPr>
              <a:t> денежных средств </a:t>
            </a:r>
            <a:r>
              <a:rPr lang="ru-RU" sz="1200" b="1" dirty="0" smtClean="0">
                <a:solidFill>
                  <a:schemeClr val="accent3"/>
                </a:solidFill>
              </a:rPr>
              <a:t>по счетам</a:t>
            </a:r>
            <a:r>
              <a:rPr lang="ru-RU" sz="1200" dirty="0" smtClean="0">
                <a:solidFill>
                  <a:srgbClr val="000099"/>
                </a:solidFill>
              </a:rPr>
              <a:t>.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40" name="Text Box 125"/>
          <p:cNvSpPr txBox="1">
            <a:spLocks noChangeArrowheads="1"/>
          </p:cNvSpPr>
          <p:nvPr/>
        </p:nvSpPr>
        <p:spPr bwMode="auto">
          <a:xfrm>
            <a:off x="5585780" y="5010049"/>
            <a:ext cx="2571768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99"/>
                </a:solidFill>
              </a:rPr>
              <a:t>Отчет показывает,</a:t>
            </a:r>
            <a:r>
              <a:rPr lang="ru-RU" sz="1200" dirty="0" smtClean="0">
                <a:solidFill>
                  <a:schemeClr val="accent3"/>
                </a:solidFill>
              </a:rPr>
              <a:t> </a:t>
            </a:r>
            <a:r>
              <a:rPr lang="ru-RU" sz="1200" b="1" dirty="0" smtClean="0">
                <a:solidFill>
                  <a:schemeClr val="accent3"/>
                </a:solidFill>
              </a:rPr>
              <a:t>какие подразделения организации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(или юридические лица компании) </a:t>
            </a:r>
            <a:r>
              <a:rPr lang="ru-RU" sz="1200" b="1" dirty="0" smtClean="0">
                <a:solidFill>
                  <a:schemeClr val="accent3"/>
                </a:solidFill>
              </a:rPr>
              <a:t>сколько </a:t>
            </a:r>
            <a:r>
              <a:rPr lang="ru-RU" sz="1200" dirty="0" smtClean="0">
                <a:solidFill>
                  <a:schemeClr val="accent2">
                    <a:lumMod val="50000"/>
                  </a:schemeClr>
                </a:solidFill>
              </a:rPr>
              <a:t>денежных средств </a:t>
            </a:r>
            <a:r>
              <a:rPr lang="ru-RU" sz="1200" b="1" dirty="0" smtClean="0">
                <a:solidFill>
                  <a:schemeClr val="accent3"/>
                </a:solidFill>
              </a:rPr>
              <a:t>принесли </a:t>
            </a:r>
            <a:r>
              <a:rPr lang="ru-RU" sz="1200" dirty="0" smtClean="0">
                <a:solidFill>
                  <a:srgbClr val="000099"/>
                </a:solidFill>
              </a:rPr>
              <a:t>и </a:t>
            </a:r>
            <a:r>
              <a:rPr lang="ru-RU" sz="1200" b="1" dirty="0" smtClean="0">
                <a:solidFill>
                  <a:schemeClr val="accent3"/>
                </a:solidFill>
              </a:rPr>
              <a:t>сколько потребили. </a:t>
            </a:r>
            <a:endParaRPr lang="ru-RU" sz="1200" dirty="0">
              <a:solidFill>
                <a:srgbClr val="000099"/>
              </a:solidFill>
            </a:endParaRPr>
          </a:p>
        </p:txBody>
      </p:sp>
      <p:graphicFrame>
        <p:nvGraphicFramePr>
          <p:cNvPr id="12" name="Group 3"/>
          <p:cNvGraphicFramePr>
            <a:graphicFrameLocks noGrp="1"/>
          </p:cNvGraphicFramePr>
          <p:nvPr/>
        </p:nvGraphicFramePr>
        <p:xfrm>
          <a:off x="714348" y="1983394"/>
          <a:ext cx="4390908" cy="1950720"/>
        </p:xfrm>
        <a:graphic>
          <a:graphicData uri="http://schemas.openxmlformats.org/drawingml/2006/table">
            <a:tbl>
              <a:tblPr firstRow="1" firstCol="1">
                <a:tableStyleId>{9DCAF9ED-07DC-4A11-8D7F-57B35C25682E}</a:tableStyleId>
              </a:tblPr>
              <a:tblGrid>
                <a:gridCol w="1261378"/>
                <a:gridCol w="864000"/>
                <a:gridCol w="700765"/>
                <a:gridCol w="700765"/>
                <a:gridCol w="864000"/>
              </a:tblGrid>
              <a:tr h="23574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Счет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err="1" smtClean="0">
                          <a:ln>
                            <a:noFill/>
                          </a:ln>
                          <a:effectLst/>
                        </a:rPr>
                        <a:t>Нач</a:t>
                      </a: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. остаток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Приход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Расход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Кон. остаток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</a:endParaRPr>
                    </a:p>
                  </a:txBody>
                  <a:tcPr marL="72000" marR="72000"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Безналичные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  <a:cs typeface="Microsoft Sans Serif" pitchFamily="34" charset="0"/>
                        </a:rPr>
                        <a:t>220 000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340 000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Р/с «Сбербанк»</a:t>
                      </a:r>
                      <a:endParaRPr kumimoji="0" lang="ru-RU" sz="1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Р/с «ВТБ-24»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240 000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Наличные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142 000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118 000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165 000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40000"/>
                        <a:lumOff val="6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Касса – 1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10800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  <a:defRPr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Касса – 2</a:t>
                      </a: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100 000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95 000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135 000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B>
                    <a:solidFill>
                      <a:schemeClr val="accent2">
                        <a:lumMod val="20000"/>
                        <a:lumOff val="80000"/>
                      </a:schemeClr>
                    </a:solidFill>
                  </a:tcPr>
                </a:tc>
              </a:tr>
              <a:tr h="23574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u="none" strike="noStrike" cap="none" normalizeH="0" baseline="0" dirty="0" smtClean="0">
                          <a:ln>
                            <a:noFill/>
                          </a:ln>
                          <a:effectLst/>
                        </a:rPr>
                        <a:t>Итого: </a:t>
                      </a:r>
                      <a:endParaRPr kumimoji="0" lang="ru-RU" sz="1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+mn-lt"/>
                      </a:endParaRPr>
                    </a:p>
                  </a:txBody>
                  <a:tcPr anchor="ctr" horzOverflow="overflow"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362 000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358 000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215 000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>
                          <a:schemeClr val="accent2"/>
                        </a:buClr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0" lang="ru-RU" sz="1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+mn-lt"/>
                        </a:rPr>
                        <a:t>505 000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bg1">
                          <a:lumMod val="75000"/>
                        </a:schemeClr>
                      </a:solidFill>
                      <a:prstDash val="sysDash"/>
                      <a:round/>
                      <a:headEnd type="none" w="med" len="med"/>
                      <a:tailEnd type="none" w="med" len="med"/>
                    </a:lnT>
                  </a:tcPr>
                </a:tc>
              </a:tr>
            </a:tbl>
          </a:graphicData>
        </a:graphic>
      </p:graphicFrame>
      <p:sp>
        <p:nvSpPr>
          <p:cNvPr id="13" name="Равнобедренный треугольник 12"/>
          <p:cNvSpPr/>
          <p:nvPr/>
        </p:nvSpPr>
        <p:spPr>
          <a:xfrm>
            <a:off x="3629658" y="4102436"/>
            <a:ext cx="360000" cy="144000"/>
          </a:xfrm>
          <a:prstGeom prst="triangle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4" name="Text Box 125"/>
          <p:cNvSpPr txBox="1">
            <a:spLocks noChangeArrowheads="1"/>
          </p:cNvSpPr>
          <p:nvPr/>
        </p:nvSpPr>
        <p:spPr bwMode="auto">
          <a:xfrm>
            <a:off x="3616010" y="5572140"/>
            <a:ext cx="188468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ru-RU" sz="1200" dirty="0" smtClean="0">
                <a:solidFill>
                  <a:srgbClr val="000099"/>
                </a:solidFill>
              </a:rPr>
              <a:t>Отчет показывает,</a:t>
            </a:r>
            <a:r>
              <a:rPr lang="ru-RU" sz="1200" dirty="0" smtClean="0">
                <a:solidFill>
                  <a:schemeClr val="accent3"/>
                </a:solidFill>
              </a:rPr>
              <a:t> </a:t>
            </a:r>
            <a:r>
              <a:rPr lang="ru-RU" sz="1200" b="1" dirty="0" smtClean="0">
                <a:solidFill>
                  <a:schemeClr val="accent3"/>
                </a:solidFill>
              </a:rPr>
              <a:t>сколько </a:t>
            </a:r>
            <a:r>
              <a:rPr lang="ru-RU" sz="1200" dirty="0" smtClean="0">
                <a:solidFill>
                  <a:srgbClr val="000099"/>
                </a:solidFill>
              </a:rPr>
              <a:t>денежных средств </a:t>
            </a:r>
            <a:r>
              <a:rPr lang="ru-RU" sz="1200" b="1" dirty="0" smtClean="0">
                <a:solidFill>
                  <a:schemeClr val="accent3"/>
                </a:solidFill>
              </a:rPr>
              <a:t>принесли </a:t>
            </a:r>
            <a:r>
              <a:rPr lang="ru-RU" sz="1200" dirty="0" smtClean="0">
                <a:solidFill>
                  <a:srgbClr val="000099"/>
                </a:solidFill>
              </a:rPr>
              <a:t>в фирму сотрудники и </a:t>
            </a:r>
            <a:r>
              <a:rPr lang="ru-RU" sz="1200" b="1" dirty="0" smtClean="0">
                <a:solidFill>
                  <a:schemeClr val="accent3"/>
                </a:solidFill>
              </a:rPr>
              <a:t>сколько потребили</a:t>
            </a:r>
            <a:r>
              <a:rPr lang="ru-RU" sz="1200" dirty="0" smtClean="0">
                <a:solidFill>
                  <a:srgbClr val="000099"/>
                </a:solidFill>
              </a:rPr>
              <a:t>.</a:t>
            </a:r>
            <a:endParaRPr lang="ru-RU" sz="1200" dirty="0">
              <a:solidFill>
                <a:srgbClr val="000099"/>
              </a:solidFill>
            </a:endParaRPr>
          </a:p>
        </p:txBody>
      </p:sp>
      <p:sp>
        <p:nvSpPr>
          <p:cNvPr id="15" name="Равнобедренный треугольник 14"/>
          <p:cNvSpPr/>
          <p:nvPr/>
        </p:nvSpPr>
        <p:spPr>
          <a:xfrm rot="16200000" flipH="1">
            <a:off x="3307344" y="6006837"/>
            <a:ext cx="360000" cy="144000"/>
          </a:xfrm>
          <a:prstGeom prst="triangle">
            <a:avLst/>
          </a:prstGeom>
          <a:ln w="9525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Text Box 103"/>
          <p:cNvSpPr txBox="1">
            <a:spLocks noChangeArrowheads="1"/>
          </p:cNvSpPr>
          <p:nvPr/>
        </p:nvSpPr>
        <p:spPr bwMode="auto">
          <a:xfrm>
            <a:off x="5565799" y="1634673"/>
            <a:ext cx="2935291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0">
            <a:spAutoFit/>
          </a:bodyPr>
          <a:lstStyle/>
          <a:p>
            <a:pPr algn="l">
              <a:spcBef>
                <a:spcPct val="50000"/>
              </a:spcBef>
            </a:pPr>
            <a:r>
              <a:rPr lang="ru-RU" sz="1400" dirty="0" smtClean="0">
                <a:solidFill>
                  <a:srgbClr val="000066"/>
                </a:solidFill>
                <a:latin typeface="+mj-lt"/>
              </a:rPr>
              <a:t>С группировкой по </a:t>
            </a:r>
            <a:r>
              <a:rPr lang="ru-RU" sz="1400" b="1" dirty="0" smtClean="0">
                <a:solidFill>
                  <a:srgbClr val="000066"/>
                </a:solidFill>
                <a:latin typeface="+mj-lt"/>
              </a:rPr>
              <a:t>подразделениям</a:t>
            </a:r>
            <a:endParaRPr lang="ru-RU" sz="1400" b="1" dirty="0">
              <a:solidFill>
                <a:srgbClr val="000066"/>
              </a:solidFill>
              <a:latin typeface="+mj-lt"/>
            </a:endParaRPr>
          </a:p>
        </p:txBody>
      </p:sp>
      <p:pic>
        <p:nvPicPr>
          <p:cNvPr id="17" name="Picture 33" descr="ASU_logo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86776" y="6500834"/>
            <a:ext cx="714380" cy="247985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Обычная">
  <a:themeElements>
    <a:clrScheme name="Модульная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Обычная">
      <a:maj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HGPｺﾞｼｯｸE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Обычная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11573</TotalTime>
  <Words>2093</Words>
  <Application>Microsoft Office PowerPoint</Application>
  <PresentationFormat>Экран (4:3)</PresentationFormat>
  <Paragraphs>733</Paragraphs>
  <Slides>21</Slides>
  <Notes>14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2" baseType="lpstr">
      <vt:lpstr>Обычная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Разграничение прав доступа</vt:lpstr>
      <vt:lpstr>Слайд 16</vt:lpstr>
      <vt:lpstr>Слайд 17</vt:lpstr>
      <vt:lpstr>Обмен данными с  внешними источниками</vt:lpstr>
      <vt:lpstr>Не программа, а услуга!</vt:lpstr>
      <vt:lpstr>Наши клиенты</vt:lpstr>
      <vt:lpstr>Разработчик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Семейство программ  «Экспресс-управление»</dc:title>
  <dc:creator>User</dc:creator>
  <cp:lastModifiedBy>User</cp:lastModifiedBy>
  <cp:revision>27</cp:revision>
  <dcterms:created xsi:type="dcterms:W3CDTF">2008-03-25T14:30:48Z</dcterms:created>
  <dcterms:modified xsi:type="dcterms:W3CDTF">2008-10-26T11:31:24Z</dcterms:modified>
</cp:coreProperties>
</file>